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media/image7.jpg" ContentType="image/jpg"/>
  <Override PartName="/ppt/notesSlides/notesSlide2.xml" ContentType="application/vnd.openxmlformats-officedocument.presentationml.notesSlide+xml"/>
  <Override PartName="/ppt/media/image15.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89" r:id="rId2"/>
    <p:sldId id="731" r:id="rId3"/>
    <p:sldId id="724" r:id="rId4"/>
    <p:sldId id="290" r:id="rId5"/>
    <p:sldId id="291" r:id="rId6"/>
    <p:sldId id="479" r:id="rId7"/>
    <p:sldId id="292" r:id="rId8"/>
    <p:sldId id="729" r:id="rId9"/>
    <p:sldId id="258" r:id="rId10"/>
    <p:sldId id="259" r:id="rId11"/>
    <p:sldId id="260" r:id="rId12"/>
    <p:sldId id="732" r:id="rId13"/>
    <p:sldId id="730" r:id="rId14"/>
    <p:sldId id="734" r:id="rId15"/>
    <p:sldId id="753" r:id="rId16"/>
    <p:sldId id="261" r:id="rId17"/>
    <p:sldId id="735" r:id="rId18"/>
    <p:sldId id="745" r:id="rId19"/>
    <p:sldId id="740" r:id="rId20"/>
    <p:sldId id="738" r:id="rId21"/>
    <p:sldId id="739" r:id="rId22"/>
    <p:sldId id="744" r:id="rId23"/>
    <p:sldId id="741" r:id="rId24"/>
    <p:sldId id="755" r:id="rId25"/>
    <p:sldId id="742" r:id="rId26"/>
    <p:sldId id="746" r:id="rId27"/>
    <p:sldId id="754" r:id="rId28"/>
    <p:sldId id="747" r:id="rId29"/>
    <p:sldId id="762" r:id="rId30"/>
    <p:sldId id="761" r:id="rId31"/>
    <p:sldId id="760" r:id="rId32"/>
    <p:sldId id="750" r:id="rId33"/>
    <p:sldId id="473"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6"/>
  </p:normalViewPr>
  <p:slideViewPr>
    <p:cSldViewPr>
      <p:cViewPr varScale="1">
        <p:scale>
          <a:sx n="88" d="100"/>
          <a:sy n="88" d="100"/>
        </p:scale>
        <p:origin x="944"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4A7622-1349-934A-88AD-C8C88B25AA6F}" type="datetimeFigureOut">
              <a:rPr lang="en-US" smtClean="0"/>
              <a:t>9/15/22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1A39E9-AE50-7E4B-8406-10F0084CEB42}" type="slidenum">
              <a:rPr lang="en-US" smtClean="0"/>
              <a:t>‹#›</a:t>
            </a:fld>
            <a:endParaRPr lang="en-US"/>
          </a:p>
        </p:txBody>
      </p:sp>
    </p:spTree>
    <p:extLst>
      <p:ext uri="{BB962C8B-B14F-4D97-AF65-F5344CB8AC3E}">
        <p14:creationId xmlns:p14="http://schemas.microsoft.com/office/powerpoint/2010/main" val="41948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1</a:t>
            </a:fld>
            <a:endParaRPr lang="en-US"/>
          </a:p>
        </p:txBody>
      </p:sp>
    </p:spTree>
    <p:extLst>
      <p:ext uri="{BB962C8B-B14F-4D97-AF65-F5344CB8AC3E}">
        <p14:creationId xmlns:p14="http://schemas.microsoft.com/office/powerpoint/2010/main" val="155156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2</a:t>
            </a:fld>
            <a:endParaRPr lang="en-US"/>
          </a:p>
        </p:txBody>
      </p:sp>
    </p:spTree>
    <p:extLst>
      <p:ext uri="{BB962C8B-B14F-4D97-AF65-F5344CB8AC3E}">
        <p14:creationId xmlns:p14="http://schemas.microsoft.com/office/powerpoint/2010/main" val="165857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ank You with Image">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
            </p:custDataLst>
            <p:extLst>
              <p:ext uri="{D42A27DB-BD31-4B8C-83A1-F6EECF244321}">
                <p14:modId xmlns:p14="http://schemas.microsoft.com/office/powerpoint/2010/main" val="1151904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2"/>
            </p:custDataLst>
          </p:nvPr>
        </p:nvSpPr>
        <p:spPr bwMode="gray">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600" b="0" i="0" baseline="0">
              <a:latin typeface="Yu Gothic Light" panose="020B0300000000000000" pitchFamily="34" charset="-128"/>
              <a:ea typeface="+mj-ea"/>
              <a:cs typeface="+mj-cs"/>
              <a:sym typeface="Yu Gothic Light" panose="020B0300000000000000" pitchFamily="34" charset="-128"/>
            </a:endParaRPr>
          </a:p>
        </p:txBody>
      </p:sp>
      <p:sp>
        <p:nvSpPr>
          <p:cNvPr id="11" name="Bildplatzhalter 3">
            <a:extLst>
              <a:ext uri="{FF2B5EF4-FFF2-40B4-BE49-F238E27FC236}">
                <a16:creationId xmlns:a16="http://schemas.microsoft.com/office/drawing/2014/main" id="{EFA26D4E-C1E8-4DB9-96FB-5DF2FB106A94}"/>
              </a:ext>
            </a:extLst>
          </p:cNvPr>
          <p:cNvSpPr>
            <a:spLocks noGrp="1"/>
          </p:cNvSpPr>
          <p:nvPr>
            <p:ph type="pic" sz="quarter" idx="12" hasCustomPrompt="1"/>
          </p:nvPr>
        </p:nvSpPr>
        <p:spPr bwMode="gray">
          <a:xfrm>
            <a:off x="0" y="0"/>
            <a:ext cx="4536000" cy="6858000"/>
          </a:xfrm>
          <a:prstGeom prst="rect">
            <a:avLst/>
          </a:prstGeom>
          <a:solidFill>
            <a:schemeClr val="bg1">
              <a:lumMod val="95000"/>
            </a:schemeClr>
          </a:solidFill>
        </p:spPr>
        <p:txBody>
          <a:bodyPr vert="horz" wrap="square" lIns="0" tIns="0" rIns="0" bIns="720000" rtlCol="0" anchor="ctr" anchorCtr="0">
            <a:noAutofit/>
          </a:bodyPr>
          <a:lstStyle>
            <a:lvl1pPr algn="ctr">
              <a:defRPr lang="en-US" sz="1100" i="1" dirty="0" smtClean="0">
                <a:solidFill>
                  <a:schemeClr val="bg2"/>
                </a:solidFill>
              </a:defRPr>
            </a:lvl1pPr>
          </a:lstStyle>
          <a:p>
            <a:pPr lvl="0" algn="ctr"/>
            <a:r>
              <a:rPr lang="en-US"/>
              <a:t>Add image by clicking on symbol</a:t>
            </a:r>
          </a:p>
        </p:txBody>
      </p:sp>
      <p:sp>
        <p:nvSpPr>
          <p:cNvPr id="16" name="Titel 1">
            <a:extLst>
              <a:ext uri="{FF2B5EF4-FFF2-40B4-BE49-F238E27FC236}">
                <a16:creationId xmlns:a16="http://schemas.microsoft.com/office/drawing/2014/main" id="{ED00329B-A6AF-4E70-8158-3764BBE15B3F}"/>
              </a:ext>
            </a:extLst>
          </p:cNvPr>
          <p:cNvSpPr>
            <a:spLocks noGrp="1"/>
          </p:cNvSpPr>
          <p:nvPr>
            <p:ph type="title" hasCustomPrompt="1"/>
          </p:nvPr>
        </p:nvSpPr>
        <p:spPr bwMode="gray">
          <a:xfrm>
            <a:off x="5268000" y="2781000"/>
            <a:ext cx="6120000" cy="1656000"/>
          </a:xfrm>
        </p:spPr>
        <p:txBody>
          <a:bodyPr wrap="square" anchor="t" anchorCtr="0">
            <a:noAutofit/>
          </a:bodyPr>
          <a:lstStyle>
            <a:lvl1pPr>
              <a:lnSpc>
                <a:spcPct val="90000"/>
              </a:lnSpc>
              <a:spcBef>
                <a:spcPts val="0"/>
              </a:spcBef>
              <a:defRPr sz="6500" cap="all" baseline="0"/>
            </a:lvl1pPr>
          </a:lstStyle>
          <a:p>
            <a:r>
              <a:rPr lang="en-US" noProof="0" dirty="0"/>
              <a:t>Thank You </a:t>
            </a:r>
            <a:br>
              <a:rPr lang="en-US" noProof="0" dirty="0"/>
            </a:br>
            <a:r>
              <a:rPr lang="en-US" noProof="0" dirty="0"/>
              <a:t>MAX. 2 lines.</a:t>
            </a:r>
          </a:p>
        </p:txBody>
      </p:sp>
    </p:spTree>
    <p:extLst>
      <p:ext uri="{BB962C8B-B14F-4D97-AF65-F5344CB8AC3E}">
        <p14:creationId xmlns:p14="http://schemas.microsoft.com/office/powerpoint/2010/main" val="39178520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91571" y="1547858"/>
            <a:ext cx="3093720" cy="4295140"/>
          </a:xfrm>
          <a:prstGeom prst="rect">
            <a:avLst/>
          </a:prstGeom>
        </p:spPr>
        <p:txBody>
          <a:bodyPr wrap="square" lIns="0" tIns="0" rIns="0" bIns="0">
            <a:spAutoFit/>
          </a:bodyPr>
          <a:lstStyle>
            <a:lvl1pPr>
              <a:defRPr sz="1800" b="0" i="0">
                <a:solidFill>
                  <a:srgbClr val="585858"/>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7" name="Holder 7"/>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5" name="Holder 5"/>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9/15/22</a:t>
            </a:fld>
            <a:endParaRPr lang="en-US"/>
          </a:p>
        </p:txBody>
      </p:sp>
      <p:sp>
        <p:nvSpPr>
          <p:cNvPr id="4" name="Holder 4"/>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3003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9441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hree lin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1600" y="2177788"/>
            <a:ext cx="2782829" cy="3384811"/>
          </a:xfrm>
          <a:prstGeom prst="rect">
            <a:avLst/>
          </a:prstGeom>
        </p:spPr>
      </p:pic>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12" name="Rectangle 11"/>
          <p:cNvSpPr/>
          <p:nvPr/>
        </p:nvSpPr>
        <p:spPr>
          <a:xfrm>
            <a:off x="5" y="-1"/>
            <a:ext cx="3047999" cy="112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3" name="Rectangle 12"/>
          <p:cNvSpPr/>
          <p:nvPr/>
        </p:nvSpPr>
        <p:spPr>
          <a:xfrm>
            <a:off x="3048003" y="-1"/>
            <a:ext cx="3047999" cy="112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6096006" y="-1"/>
            <a:ext cx="3047999" cy="112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9144005" y="-1"/>
            <a:ext cx="3047999" cy="1124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A7DFC6CD-0631-4A4F-A369-12325D2C05F1}"/>
              </a:ext>
            </a:extLst>
          </p:cNvPr>
          <p:cNvSpPr>
            <a:spLocks noGrp="1"/>
          </p:cNvSpPr>
          <p:nvPr>
            <p:ph type="ctrTitle" hasCustomPrompt="1"/>
          </p:nvPr>
        </p:nvSpPr>
        <p:spPr>
          <a:xfrm>
            <a:off x="5023697" y="2133600"/>
            <a:ext cx="6764863" cy="685800"/>
          </a:xfrm>
        </p:spPr>
        <p:txBody>
          <a:bodyPr anchor="t" anchorCtr="0">
            <a:noAutofit/>
          </a:bodyPr>
          <a:lstStyle>
            <a:lvl1pPr algn="l">
              <a:defRPr sz="440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Master Slide Title</a:t>
            </a:r>
          </a:p>
        </p:txBody>
      </p:sp>
      <p:sp>
        <p:nvSpPr>
          <p:cNvPr id="19" name="Subtitle 2">
            <a:extLst>
              <a:ext uri="{FF2B5EF4-FFF2-40B4-BE49-F238E27FC236}">
                <a16:creationId xmlns:a16="http://schemas.microsoft.com/office/drawing/2014/main" id="{7C6D7BC9-720F-4C9A-86EA-C18B2B22D266}"/>
              </a:ext>
            </a:extLst>
          </p:cNvPr>
          <p:cNvSpPr>
            <a:spLocks noGrp="1"/>
          </p:cNvSpPr>
          <p:nvPr>
            <p:ph type="subTitle" idx="1" hasCustomPrompt="1"/>
          </p:nvPr>
        </p:nvSpPr>
        <p:spPr>
          <a:xfrm>
            <a:off x="5012600" y="2923319"/>
            <a:ext cx="6423780" cy="429482"/>
          </a:xfrm>
        </p:spPr>
        <p:txBody>
          <a:bodyPr anchor="ctr" anchorCtr="0">
            <a:noAutofit/>
          </a:bodyPr>
          <a:lstStyle>
            <a:lvl1pPr marL="0" indent="0" algn="l">
              <a:buNone/>
              <a:defRPr sz="1600" baseline="0">
                <a:solidFill>
                  <a:schemeClr val="tx1">
                    <a:lumMod val="85000"/>
                    <a:lumOff val="15000"/>
                  </a:schemeClr>
                </a:solidFill>
                <a:latin typeface="Arial" panose="020B0604020202020204" pitchFamily="34" charset="0"/>
                <a:cs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Master subtitle style</a:t>
            </a:r>
          </a:p>
        </p:txBody>
      </p:sp>
      <p:sp>
        <p:nvSpPr>
          <p:cNvPr id="20" name="Rectangle 19">
            <a:extLst>
              <a:ext uri="{FF2B5EF4-FFF2-40B4-BE49-F238E27FC236}">
                <a16:creationId xmlns:a16="http://schemas.microsoft.com/office/drawing/2014/main" id="{399E9CB0-DB1A-44DA-A5B9-EEA918072B93}"/>
              </a:ext>
            </a:extLst>
          </p:cNvPr>
          <p:cNvSpPr/>
          <p:nvPr userDrawn="1"/>
        </p:nvSpPr>
        <p:spPr>
          <a:xfrm>
            <a:off x="4563836" y="2243935"/>
            <a:ext cx="77712" cy="2417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805F2074-05F9-4744-B389-6AB4C6C904E4}"/>
              </a:ext>
            </a:extLst>
          </p:cNvPr>
          <p:cNvGraphicFramePr>
            <a:graphicFrameLocks noGrp="1"/>
          </p:cNvGraphicFramePr>
          <p:nvPr userDrawn="1">
            <p:extLst>
              <p:ext uri="{D42A27DB-BD31-4B8C-83A1-F6EECF244321}">
                <p14:modId xmlns:p14="http://schemas.microsoft.com/office/powerpoint/2010/main" val="1566057074"/>
              </p:ext>
            </p:extLst>
          </p:nvPr>
        </p:nvGraphicFramePr>
        <p:xfrm>
          <a:off x="10526486" y="7012642"/>
          <a:ext cx="1665520" cy="335280"/>
        </p:xfrm>
        <a:graphic>
          <a:graphicData uri="http://schemas.openxmlformats.org/drawingml/2006/table">
            <a:tbl>
              <a:tblPr firstRow="1" bandRow="1">
                <a:tableStyleId>{5C22544A-7EE6-4342-B048-85BDC9FD1C3A}</a:tableStyleId>
              </a:tblPr>
              <a:tblGrid>
                <a:gridCol w="333104">
                  <a:extLst>
                    <a:ext uri="{9D8B030D-6E8A-4147-A177-3AD203B41FA5}">
                      <a16:colId xmlns:a16="http://schemas.microsoft.com/office/drawing/2014/main" val="2804158991"/>
                    </a:ext>
                  </a:extLst>
                </a:gridCol>
                <a:gridCol w="333104">
                  <a:extLst>
                    <a:ext uri="{9D8B030D-6E8A-4147-A177-3AD203B41FA5}">
                      <a16:colId xmlns:a16="http://schemas.microsoft.com/office/drawing/2014/main" val="4248221173"/>
                    </a:ext>
                  </a:extLst>
                </a:gridCol>
                <a:gridCol w="333104">
                  <a:extLst>
                    <a:ext uri="{9D8B030D-6E8A-4147-A177-3AD203B41FA5}">
                      <a16:colId xmlns:a16="http://schemas.microsoft.com/office/drawing/2014/main" val="1213811379"/>
                    </a:ext>
                  </a:extLst>
                </a:gridCol>
                <a:gridCol w="333104">
                  <a:extLst>
                    <a:ext uri="{9D8B030D-6E8A-4147-A177-3AD203B41FA5}">
                      <a16:colId xmlns:a16="http://schemas.microsoft.com/office/drawing/2014/main" val="3426010568"/>
                    </a:ext>
                  </a:extLst>
                </a:gridCol>
                <a:gridCol w="333104">
                  <a:extLst>
                    <a:ext uri="{9D8B030D-6E8A-4147-A177-3AD203B41FA5}">
                      <a16:colId xmlns:a16="http://schemas.microsoft.com/office/drawing/2014/main" val="3383436606"/>
                    </a:ext>
                  </a:extLst>
                </a:gridCol>
              </a:tblGrid>
              <a:tr h="226358">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D18E"/>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5DA6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3817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F3133"/>
                    </a:solidFill>
                  </a:tcPr>
                </a:tc>
                <a:extLst>
                  <a:ext uri="{0D108BD9-81ED-4DB2-BD59-A6C34878D82A}">
                    <a16:rowId xmlns:a16="http://schemas.microsoft.com/office/drawing/2014/main" val="3110496213"/>
                  </a:ext>
                </a:extLst>
              </a:tr>
            </a:tbl>
          </a:graphicData>
        </a:graphic>
      </p:graphicFrame>
    </p:spTree>
    <p:extLst>
      <p:ext uri="{BB962C8B-B14F-4D97-AF65-F5344CB8AC3E}">
        <p14:creationId xmlns:p14="http://schemas.microsoft.com/office/powerpoint/2010/main" val="2872987055"/>
      </p:ext>
    </p:extLst>
  </p:cSld>
  <p:clrMapOvr>
    <a:masterClrMapping/>
  </p:clrMapOvr>
  <p:extLst>
    <p:ext uri="{DCECCB84-F9BA-43D5-87BE-67443E8EF086}">
      <p15:sldGuideLst xmlns:p15="http://schemas.microsoft.com/office/powerpoint/2012/main">
        <p15:guide id="1" pos="2762">
          <p15:clr>
            <a:srgbClr val="FBAE40"/>
          </p15:clr>
        </p15:guide>
        <p15:guide id="2" pos="33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2073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2" name="Holder 2"/>
          <p:cNvSpPr>
            <a:spLocks noGrp="1"/>
          </p:cNvSpPr>
          <p:nvPr>
            <p:ph type="title"/>
          </p:nvPr>
        </p:nvSpPr>
        <p:spPr>
          <a:xfrm>
            <a:off x="538684" y="261011"/>
            <a:ext cx="11497290" cy="1194027"/>
          </a:xfrm>
          <a:prstGeom prst="rect">
            <a:avLst/>
          </a:prstGeom>
        </p:spPr>
        <p:txBody>
          <a:bodyPr wrap="square" lIns="0" tIns="0" rIns="0" bIns="0">
            <a:spAutoFit/>
          </a:bodyPr>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a:xfrm>
            <a:off x="508243" y="1752594"/>
            <a:ext cx="11485880" cy="1988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9/15/22</a:t>
            </a:fld>
            <a:endParaRPr lang="en-US"/>
          </a:p>
        </p:txBody>
      </p:sp>
      <p:sp>
        <p:nvSpPr>
          <p:cNvPr id="6" name="Holder 6"/>
          <p:cNvSpPr>
            <a:spLocks noGrp="1"/>
          </p:cNvSpPr>
          <p:nvPr>
            <p:ph type="sldNum" sz="quarter" idx="7"/>
          </p:nvPr>
        </p:nvSpPr>
        <p:spPr>
          <a:xfrm>
            <a:off x="538684" y="6583488"/>
            <a:ext cx="445134" cy="160654"/>
          </a:xfrm>
          <a:prstGeom prst="rect">
            <a:avLst/>
          </a:prstGeom>
        </p:spPr>
        <p:txBody>
          <a:bodyPr wrap="square" lIns="0" tIns="0" rIns="0" bIns="0">
            <a:spAutoFit/>
          </a:bodyPr>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78" r:id="rId8"/>
    <p:sldLayoutId id="2147483685" r:id="rId9"/>
    <p:sldLayoutId id="2147483686"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ronhack.zoom.us/j/877626245?pwd=YjFtWlpiNHRDZzg4K0J5dWVKcHIzZz09#succes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AIR QUALITY</a:t>
            </a:r>
            <a:r>
              <a:rPr sz="4600" spc="75" dirty="0"/>
              <a:t> </a:t>
            </a:r>
            <a:r>
              <a:rPr lang="en-US" sz="4600" dirty="0"/>
              <a:t>UNIVARIATE LINEAR REGRESSION MODELLING</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55116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relative humidity (RH)</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air pollutant concentration</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RH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RH linear regression model </a:t>
            </a:r>
            <a:r>
              <a:rPr sz="2000" b="1" spc="-35" dirty="0">
                <a:solidFill>
                  <a:srgbClr val="585858"/>
                </a:solidFill>
                <a:latin typeface="Segoe UI"/>
                <a:cs typeface="Segoe UI"/>
              </a:rPr>
              <a:t>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RH linear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7689550"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RH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11</a:t>
            </a:fld>
            <a:endParaRPr spc="-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575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420182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1701881"/>
            <a:ext cx="10421737" cy="3416320"/>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36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325434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8542C466-1407-D67C-20A4-35409AF9C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0394"/>
            <a:ext cx="9220200" cy="5117211"/>
          </a:xfrm>
          <a:prstGeom prst="rect">
            <a:avLst/>
          </a:prstGeom>
        </p:spPr>
      </p:pic>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96859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76200"/>
            <a:ext cx="11653316" cy="1202481"/>
          </a:xfrm>
          <a:prstGeom prst="rect">
            <a:avLst/>
          </a:prstGeom>
        </p:spPr>
        <p:txBody>
          <a:bodyPr vert="horz" wrap="square" lIns="0" tIns="200252" rIns="0" bIns="0" rtlCol="0">
            <a:spAutoFit/>
          </a:bodyPr>
          <a:lstStyle/>
          <a:p>
            <a:pPr marL="12700" marR="5080">
              <a:lnSpc>
                <a:spcPts val="3890"/>
              </a:lnSpc>
              <a:spcBef>
                <a:spcPts val="585"/>
              </a:spcBef>
            </a:pPr>
            <a:r>
              <a:rPr dirty="0"/>
              <a:t>Our</a:t>
            </a:r>
            <a:r>
              <a:rPr spc="-35" dirty="0"/>
              <a:t> </a:t>
            </a:r>
            <a:r>
              <a:rPr dirty="0"/>
              <a:t>analysis</a:t>
            </a:r>
            <a:r>
              <a:rPr spc="-20" dirty="0"/>
              <a:t> </a:t>
            </a:r>
            <a:r>
              <a:rPr dirty="0"/>
              <a:t>focuses</a:t>
            </a:r>
            <a:r>
              <a:rPr spc="-25" dirty="0"/>
              <a:t> </a:t>
            </a:r>
            <a:r>
              <a:rPr dirty="0"/>
              <a:t>on</a:t>
            </a:r>
            <a:r>
              <a:rPr lang="en-US" spc="-25" dirty="0"/>
              <a:t> all 5</a:t>
            </a:r>
            <a:r>
              <a:rPr spc="-20" dirty="0"/>
              <a:t> </a:t>
            </a:r>
            <a:r>
              <a:rPr dirty="0"/>
              <a:t>measures</a:t>
            </a:r>
            <a:r>
              <a:rPr spc="-25" dirty="0"/>
              <a:t> </a:t>
            </a:r>
            <a:r>
              <a:rPr dirty="0"/>
              <a:t>and</a:t>
            </a:r>
            <a:r>
              <a:rPr spc="-30" dirty="0"/>
              <a:t> </a:t>
            </a:r>
            <a:r>
              <a:rPr lang="en-US" spc="-30" dirty="0"/>
              <a:t>13</a:t>
            </a:r>
            <a:r>
              <a:rPr spc="-15" dirty="0"/>
              <a:t> </a:t>
            </a:r>
            <a:r>
              <a:rPr spc="-10" dirty="0"/>
              <a:t>dimensions </a:t>
            </a:r>
            <a:r>
              <a:rPr dirty="0"/>
              <a:t>derived</a:t>
            </a:r>
            <a:r>
              <a:rPr spc="-50" dirty="0"/>
              <a:t> </a:t>
            </a:r>
            <a:r>
              <a:rPr dirty="0"/>
              <a:t>from</a:t>
            </a:r>
            <a:r>
              <a:rPr lang="en-US" spc="-15" dirty="0"/>
              <a:t> UCI AQ </a:t>
            </a:r>
            <a:r>
              <a:rPr lang="en-US" spc="-15" dirty="0" err="1"/>
              <a:t>df</a:t>
            </a:r>
            <a:r>
              <a:rPr lang="en-US" spc="-15" dirty="0"/>
              <a:t>, </a:t>
            </a:r>
            <a:r>
              <a:rPr dirty="0"/>
              <a:t>combined</a:t>
            </a:r>
            <a:r>
              <a:rPr spc="-25" dirty="0"/>
              <a:t> </a:t>
            </a:r>
            <a:r>
              <a:rPr dirty="0"/>
              <a:t>with</a:t>
            </a:r>
            <a:r>
              <a:rPr spc="-15" dirty="0"/>
              <a:t> </a:t>
            </a:r>
            <a:r>
              <a:rPr dirty="0"/>
              <a:t>3</a:t>
            </a:r>
            <a:r>
              <a:rPr spc="-25" dirty="0"/>
              <a:t> </a:t>
            </a:r>
            <a:r>
              <a:rPr dirty="0"/>
              <a:t>exogenous</a:t>
            </a:r>
            <a:r>
              <a:rPr spc="-40" dirty="0"/>
              <a:t> </a:t>
            </a:r>
            <a:r>
              <a:rPr spc="-10" dirty="0"/>
              <a:t>factors</a:t>
            </a:r>
          </a:p>
        </p:txBody>
      </p:sp>
      <p:sp>
        <p:nvSpPr>
          <p:cNvPr id="3" name="object 3"/>
          <p:cNvSpPr/>
          <p:nvPr/>
        </p:nvSpPr>
        <p:spPr>
          <a:xfrm>
            <a:off x="571880" y="259956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DCDCDC"/>
          </a:solidFill>
        </p:spPr>
        <p:txBody>
          <a:bodyPr wrap="square" lIns="0" tIns="0" rIns="0" bIns="0" rtlCol="0"/>
          <a:lstStyle/>
          <a:p>
            <a:endParaRPr/>
          </a:p>
        </p:txBody>
      </p:sp>
      <p:sp>
        <p:nvSpPr>
          <p:cNvPr id="4" name="object 4"/>
          <p:cNvSpPr txBox="1"/>
          <p:nvPr/>
        </p:nvSpPr>
        <p:spPr>
          <a:xfrm>
            <a:off x="762567" y="2816692"/>
            <a:ext cx="1000125" cy="227626"/>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2C2C2C"/>
                </a:solidFill>
                <a:latin typeface="Segoe UI"/>
                <a:cs typeface="Segoe UI"/>
              </a:rPr>
              <a:t>9</a:t>
            </a:r>
            <a:r>
              <a:rPr sz="1400" dirty="0">
                <a:solidFill>
                  <a:srgbClr val="2C2C2C"/>
                </a:solidFill>
                <a:latin typeface="Segoe UI"/>
                <a:cs typeface="Segoe UI"/>
              </a:rPr>
              <a:t>,</a:t>
            </a:r>
            <a:r>
              <a:rPr lang="en-US" sz="1400" dirty="0">
                <a:solidFill>
                  <a:srgbClr val="2C2C2C"/>
                </a:solidFill>
                <a:latin typeface="Segoe UI"/>
                <a:cs typeface="Segoe UI"/>
              </a:rPr>
              <a:t>357</a:t>
            </a:r>
            <a:r>
              <a:rPr sz="1400" spc="-55" dirty="0">
                <a:solidFill>
                  <a:srgbClr val="2C2C2C"/>
                </a:solidFill>
                <a:latin typeface="Segoe UI"/>
                <a:cs typeface="Segoe UI"/>
              </a:rPr>
              <a:t> </a:t>
            </a:r>
            <a:r>
              <a:rPr sz="1400" spc="-20" dirty="0">
                <a:solidFill>
                  <a:srgbClr val="2C2C2C"/>
                </a:solidFill>
                <a:latin typeface="Segoe UI"/>
                <a:cs typeface="Segoe UI"/>
              </a:rPr>
              <a:t>Rows</a:t>
            </a:r>
            <a:endParaRPr sz="1400" dirty="0">
              <a:latin typeface="Segoe UI"/>
              <a:cs typeface="Segoe UI"/>
            </a:endParaRPr>
          </a:p>
        </p:txBody>
      </p:sp>
      <p:sp>
        <p:nvSpPr>
          <p:cNvPr id="5" name="object 5"/>
          <p:cNvSpPr/>
          <p:nvPr/>
        </p:nvSpPr>
        <p:spPr>
          <a:xfrm>
            <a:off x="566547" y="342785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4D4D8B"/>
          </a:solidFill>
        </p:spPr>
        <p:txBody>
          <a:bodyPr wrap="square" lIns="0" tIns="0" rIns="0" bIns="0" rtlCol="0"/>
          <a:lstStyle/>
          <a:p>
            <a:endParaRPr/>
          </a:p>
        </p:txBody>
      </p:sp>
      <p:sp>
        <p:nvSpPr>
          <p:cNvPr id="6" name="object 6"/>
          <p:cNvSpPr txBox="1"/>
          <p:nvPr/>
        </p:nvSpPr>
        <p:spPr>
          <a:xfrm>
            <a:off x="781660" y="3644865"/>
            <a:ext cx="952500"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15</a:t>
            </a:r>
            <a:r>
              <a:rPr sz="1400" spc="-25" dirty="0">
                <a:solidFill>
                  <a:srgbClr val="FFFFFF"/>
                </a:solidFill>
                <a:latin typeface="Segoe UI"/>
                <a:cs typeface="Segoe UI"/>
              </a:rPr>
              <a:t> </a:t>
            </a:r>
            <a:r>
              <a:rPr sz="1400" spc="-10" dirty="0">
                <a:solidFill>
                  <a:srgbClr val="FFFFFF"/>
                </a:solidFill>
                <a:latin typeface="Segoe UI"/>
                <a:cs typeface="Segoe UI"/>
              </a:rPr>
              <a:t>Columns</a:t>
            </a:r>
            <a:endParaRPr sz="1400" dirty="0">
              <a:latin typeface="Segoe UI"/>
              <a:cs typeface="Segoe UI"/>
            </a:endParaRPr>
          </a:p>
        </p:txBody>
      </p:sp>
      <p:grpSp>
        <p:nvGrpSpPr>
          <p:cNvPr id="7" name="object 7"/>
          <p:cNvGrpSpPr/>
          <p:nvPr/>
        </p:nvGrpSpPr>
        <p:grpSpPr>
          <a:xfrm>
            <a:off x="1942391" y="1554607"/>
            <a:ext cx="1962150" cy="2225040"/>
            <a:chOff x="1942391" y="1554607"/>
            <a:chExt cx="1962150" cy="2225040"/>
          </a:xfrm>
        </p:grpSpPr>
        <p:sp>
          <p:nvSpPr>
            <p:cNvPr id="8" name="object 8"/>
            <p:cNvSpPr/>
            <p:nvPr/>
          </p:nvSpPr>
          <p:spPr>
            <a:xfrm>
              <a:off x="1948741" y="1905853"/>
              <a:ext cx="566420" cy="1867535"/>
            </a:xfrm>
            <a:custGeom>
              <a:avLst/>
              <a:gdLst/>
              <a:ahLst/>
              <a:cxnLst/>
              <a:rect l="l" t="t" r="r" b="b"/>
              <a:pathLst>
                <a:path w="566419" h="1867535">
                  <a:moveTo>
                    <a:pt x="0" y="1867281"/>
                  </a:moveTo>
                  <a:lnTo>
                    <a:pt x="566166" y="0"/>
                  </a:lnTo>
                </a:path>
              </a:pathLst>
            </a:custGeom>
            <a:ln w="12699">
              <a:solidFill>
                <a:srgbClr val="686891"/>
              </a:solidFill>
            </a:ln>
          </p:spPr>
          <p:txBody>
            <a:bodyPr wrap="square" lIns="0" tIns="0" rIns="0" bIns="0" rtlCol="0"/>
            <a:lstStyle/>
            <a:p>
              <a:endParaRPr/>
            </a:p>
          </p:txBody>
        </p:sp>
        <p:sp>
          <p:nvSpPr>
            <p:cNvPr id="9" name="object 9"/>
            <p:cNvSpPr/>
            <p:nvPr/>
          </p:nvSpPr>
          <p:spPr>
            <a:xfrm>
              <a:off x="2514980" y="1560957"/>
              <a:ext cx="1383030"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585858"/>
            </a:solidFill>
          </p:spPr>
          <p:txBody>
            <a:bodyPr wrap="square" lIns="0" tIns="0" rIns="0" bIns="0" rtlCol="0"/>
            <a:lstStyle/>
            <a:p>
              <a:endParaRPr/>
            </a:p>
          </p:txBody>
        </p:sp>
        <p:sp>
          <p:nvSpPr>
            <p:cNvPr id="10" name="object 10"/>
            <p:cNvSpPr/>
            <p:nvPr/>
          </p:nvSpPr>
          <p:spPr>
            <a:xfrm>
              <a:off x="2514980" y="1560957"/>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532738" y="1728006"/>
            <a:ext cx="1434763" cy="332783"/>
          </a:xfrm>
          <a:prstGeom prst="rect">
            <a:avLst/>
          </a:prstGeom>
        </p:spPr>
        <p:txBody>
          <a:bodyPr vert="horz" wrap="square" lIns="0" tIns="12065" rIns="0" bIns="0" rtlCol="0">
            <a:spAutoFit/>
          </a:bodyPr>
          <a:lstStyle/>
          <a:p>
            <a:pPr marL="224154" marR="5080" indent="-212090">
              <a:lnSpc>
                <a:spcPct val="100000"/>
              </a:lnSpc>
              <a:spcBef>
                <a:spcPts val="95"/>
              </a:spcBef>
            </a:pPr>
            <a:r>
              <a:rPr lang="en-US" sz="1000" spc="-10" dirty="0">
                <a:solidFill>
                  <a:srgbClr val="FFFFFF"/>
                </a:solidFill>
                <a:latin typeface="Segoe UI"/>
                <a:cs typeface="Segoe UI"/>
              </a:rPr>
              <a:t>1</a:t>
            </a:r>
            <a:r>
              <a:rPr sz="1000" spc="-10" dirty="0">
                <a:solidFill>
                  <a:srgbClr val="FFFFFF"/>
                </a:solidFill>
                <a:latin typeface="Segoe UI"/>
                <a:cs typeface="Segoe UI"/>
              </a:rPr>
              <a:t> Meaningless Variables</a:t>
            </a:r>
            <a:endParaRPr lang="en-US" sz="1000" spc="-10" dirty="0">
              <a:solidFill>
                <a:srgbClr val="FFFFFF"/>
              </a:solidFill>
              <a:latin typeface="Segoe UI"/>
              <a:cs typeface="Segoe UI"/>
            </a:endParaRPr>
          </a:p>
          <a:p>
            <a:pPr marL="224154" marR="5080" indent="-212090">
              <a:lnSpc>
                <a:spcPct val="100000"/>
              </a:lnSpc>
              <a:spcBef>
                <a:spcPts val="95"/>
              </a:spcBef>
            </a:pPr>
            <a:r>
              <a:rPr lang="en-AU" sz="1000" dirty="0">
                <a:solidFill>
                  <a:schemeClr val="bg1"/>
                </a:solidFill>
                <a:latin typeface="Segoe UI"/>
                <a:cs typeface="Segoe UI"/>
              </a:rPr>
              <a:t>NMHC_GT </a:t>
            </a:r>
            <a:r>
              <a:rPr lang="en-AU" sz="1000" dirty="0">
                <a:solidFill>
                  <a:schemeClr val="bg1"/>
                </a:solidFill>
              </a:rPr>
              <a:t>90.23% </a:t>
            </a:r>
            <a:r>
              <a:rPr lang="en-AU" sz="1000" dirty="0" err="1">
                <a:solidFill>
                  <a:schemeClr val="bg1"/>
                </a:solidFill>
              </a:rPr>
              <a:t>NaN</a:t>
            </a:r>
            <a:endParaRPr sz="1000" dirty="0">
              <a:solidFill>
                <a:schemeClr val="bg1"/>
              </a:solidFill>
              <a:latin typeface="Segoe UI"/>
              <a:cs typeface="Segoe UI"/>
            </a:endParaRPr>
          </a:p>
        </p:txBody>
      </p:sp>
      <p:grpSp>
        <p:nvGrpSpPr>
          <p:cNvPr id="12" name="object 12"/>
          <p:cNvGrpSpPr/>
          <p:nvPr/>
        </p:nvGrpSpPr>
        <p:grpSpPr>
          <a:xfrm>
            <a:off x="1942390" y="2527680"/>
            <a:ext cx="1948814" cy="1252220"/>
            <a:chOff x="1942390" y="2527680"/>
            <a:chExt cx="1948814" cy="1252220"/>
          </a:xfrm>
        </p:grpSpPr>
        <p:sp>
          <p:nvSpPr>
            <p:cNvPr id="13" name="object 13"/>
            <p:cNvSpPr/>
            <p:nvPr/>
          </p:nvSpPr>
          <p:spPr>
            <a:xfrm>
              <a:off x="1948740" y="2878877"/>
              <a:ext cx="553085" cy="894715"/>
            </a:xfrm>
            <a:custGeom>
              <a:avLst/>
              <a:gdLst/>
              <a:ahLst/>
              <a:cxnLst/>
              <a:rect l="l" t="t" r="r" b="b"/>
              <a:pathLst>
                <a:path w="553085" h="894714">
                  <a:moveTo>
                    <a:pt x="0" y="894257"/>
                  </a:moveTo>
                  <a:lnTo>
                    <a:pt x="552970" y="0"/>
                  </a:lnTo>
                </a:path>
              </a:pathLst>
            </a:custGeom>
            <a:ln w="12700">
              <a:solidFill>
                <a:srgbClr val="686891"/>
              </a:solidFill>
            </a:ln>
          </p:spPr>
          <p:txBody>
            <a:bodyPr wrap="square" lIns="0" tIns="0" rIns="0" bIns="0" rtlCol="0"/>
            <a:lstStyle/>
            <a:p>
              <a:endParaRPr/>
            </a:p>
          </p:txBody>
        </p:sp>
        <p:sp>
          <p:nvSpPr>
            <p:cNvPr id="14" name="object 14"/>
            <p:cNvSpPr/>
            <p:nvPr/>
          </p:nvSpPr>
          <p:spPr>
            <a:xfrm>
              <a:off x="2502027" y="253403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15" name="object 15"/>
            <p:cNvSpPr/>
            <p:nvPr/>
          </p:nvSpPr>
          <p:spPr>
            <a:xfrm>
              <a:off x="2502027" y="253403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2611893" y="2644186"/>
            <a:ext cx="1235125" cy="443070"/>
          </a:xfrm>
          <a:prstGeom prst="rect">
            <a:avLst/>
          </a:prstGeom>
        </p:spPr>
        <p:txBody>
          <a:bodyPr vert="horz" wrap="square" lIns="0" tIns="12065" rIns="0" bIns="0" rtlCol="0">
            <a:spAutoFit/>
          </a:bodyPr>
          <a:lstStyle/>
          <a:p>
            <a:pPr marL="124460" marR="5080" indent="-112395">
              <a:lnSpc>
                <a:spcPct val="100000"/>
              </a:lnSpc>
              <a:spcBef>
                <a:spcPts val="95"/>
              </a:spcBef>
            </a:pPr>
            <a:r>
              <a:rPr lang="en-US" sz="1400" spc="-10" dirty="0">
                <a:solidFill>
                  <a:srgbClr val="FFFFFF"/>
                </a:solidFill>
                <a:latin typeface="Segoe UI"/>
                <a:cs typeface="Segoe UI"/>
              </a:rPr>
              <a:t>13</a:t>
            </a:r>
            <a:r>
              <a:rPr sz="1400" spc="-10" dirty="0">
                <a:solidFill>
                  <a:srgbClr val="FFFFFF"/>
                </a:solidFill>
                <a:latin typeface="Segoe UI"/>
                <a:cs typeface="Segoe UI"/>
              </a:rPr>
              <a:t> Contributing Dimensions</a:t>
            </a:r>
            <a:endParaRPr sz="1400" dirty="0">
              <a:latin typeface="Segoe UI"/>
              <a:cs typeface="Segoe UI"/>
            </a:endParaRPr>
          </a:p>
        </p:txBody>
      </p:sp>
      <p:grpSp>
        <p:nvGrpSpPr>
          <p:cNvPr id="17" name="object 17"/>
          <p:cNvGrpSpPr/>
          <p:nvPr/>
        </p:nvGrpSpPr>
        <p:grpSpPr>
          <a:xfrm>
            <a:off x="3874364" y="1371036"/>
            <a:ext cx="1945033" cy="1559743"/>
            <a:chOff x="3884128" y="1750475"/>
            <a:chExt cx="1945033" cy="1128573"/>
          </a:xfrm>
        </p:grpSpPr>
        <p:sp>
          <p:nvSpPr>
            <p:cNvPr id="18" name="object 18"/>
            <p:cNvSpPr/>
            <p:nvPr/>
          </p:nvSpPr>
          <p:spPr>
            <a:xfrm>
              <a:off x="3884128" y="1885273"/>
              <a:ext cx="553085" cy="993775"/>
            </a:xfrm>
            <a:custGeom>
              <a:avLst/>
              <a:gdLst/>
              <a:ahLst/>
              <a:cxnLst/>
              <a:rect l="l" t="t" r="r" b="b"/>
              <a:pathLst>
                <a:path w="553085" h="993775">
                  <a:moveTo>
                    <a:pt x="0" y="993609"/>
                  </a:moveTo>
                  <a:lnTo>
                    <a:pt x="552970" y="0"/>
                  </a:lnTo>
                </a:path>
              </a:pathLst>
            </a:custGeom>
            <a:ln w="12700">
              <a:solidFill>
                <a:srgbClr val="7777A6"/>
              </a:solidFill>
            </a:ln>
          </p:spPr>
          <p:txBody>
            <a:bodyPr wrap="square" lIns="0" tIns="0" rIns="0" bIns="0" rtlCol="0"/>
            <a:lstStyle/>
            <a:p>
              <a:endParaRPr/>
            </a:p>
          </p:txBody>
        </p:sp>
        <p:sp>
          <p:nvSpPr>
            <p:cNvPr id="19" name="object 19"/>
            <p:cNvSpPr/>
            <p:nvPr/>
          </p:nvSpPr>
          <p:spPr>
            <a:xfrm>
              <a:off x="4446383" y="1750475"/>
              <a:ext cx="1382396" cy="705310"/>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pPr marL="12700" marR="5080" indent="179705" algn="l">
                <a:lnSpc>
                  <a:spcPct val="110700"/>
                </a:lnSpc>
                <a:spcBef>
                  <a:spcPts val="100"/>
                </a:spcBef>
              </a:pPr>
              <a:endParaRPr lang="en-US" sz="1050" dirty="0">
                <a:solidFill>
                  <a:schemeClr val="bg1"/>
                </a:solidFill>
                <a:latin typeface="Segoe UI"/>
                <a:cs typeface="Segoe UI"/>
              </a:endParaRPr>
            </a:p>
            <a:p>
              <a:pPr marL="12700" marR="5080" indent="179705" algn="l">
                <a:lnSpc>
                  <a:spcPct val="110700"/>
                </a:lnSpc>
                <a:spcBef>
                  <a:spcPts val="100"/>
                </a:spcBef>
              </a:pPr>
              <a:r>
                <a:rPr lang="en-US" sz="1050" dirty="0">
                  <a:solidFill>
                    <a:schemeClr val="bg1"/>
                  </a:solidFill>
                  <a:latin typeface="Segoe UI"/>
                  <a:cs typeface="Segoe UI"/>
                </a:rPr>
                <a:t>Y-M-D-HH:MM:SS </a:t>
              </a:r>
              <a:r>
                <a:rPr lang="en-US" sz="1050" b="1" dirty="0">
                  <a:solidFill>
                    <a:schemeClr val="bg1"/>
                  </a:solidFill>
                </a:rPr>
                <a:t>2004-03-10 18:00:00 </a:t>
              </a:r>
              <a:r>
                <a:rPr lang="en-AU" sz="1050" b="1" dirty="0">
                  <a:solidFill>
                    <a:schemeClr val="bg1"/>
                  </a:solidFill>
                </a:rPr>
                <a:t>2005-04-04 14:00:00</a:t>
              </a:r>
              <a:endParaRPr lang="en-US" sz="1050" dirty="0">
                <a:solidFill>
                  <a:schemeClr val="bg1"/>
                </a:solidFill>
                <a:latin typeface="Segoe UI"/>
                <a:cs typeface="Segoe UI"/>
              </a:endParaRPr>
            </a:p>
            <a:p>
              <a:endParaRPr dirty="0"/>
            </a:p>
          </p:txBody>
        </p:sp>
        <p:sp>
          <p:nvSpPr>
            <p:cNvPr id="20" name="object 20"/>
            <p:cNvSpPr/>
            <p:nvPr/>
          </p:nvSpPr>
          <p:spPr>
            <a:xfrm>
              <a:off x="4446766" y="1757372"/>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22" name="object 22"/>
          <p:cNvGrpSpPr/>
          <p:nvPr/>
        </p:nvGrpSpPr>
        <p:grpSpPr>
          <a:xfrm>
            <a:off x="3877778" y="1534033"/>
            <a:ext cx="3884295" cy="1694180"/>
            <a:chOff x="3877778" y="1534033"/>
            <a:chExt cx="3884295" cy="1694180"/>
          </a:xfrm>
        </p:grpSpPr>
        <p:sp>
          <p:nvSpPr>
            <p:cNvPr id="23" name="object 23"/>
            <p:cNvSpPr/>
            <p:nvPr/>
          </p:nvSpPr>
          <p:spPr>
            <a:xfrm>
              <a:off x="5819775" y="1885618"/>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24" name="object 24"/>
            <p:cNvSpPr/>
            <p:nvPr/>
          </p:nvSpPr>
          <p:spPr>
            <a:xfrm>
              <a:off x="6372987" y="154038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5" name="object 25"/>
            <p:cNvSpPr/>
            <p:nvPr/>
          </p:nvSpPr>
          <p:spPr>
            <a:xfrm>
              <a:off x="6372987" y="1540383"/>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sp>
          <p:nvSpPr>
            <p:cNvPr id="26" name="object 26"/>
            <p:cNvSpPr/>
            <p:nvPr/>
          </p:nvSpPr>
          <p:spPr>
            <a:xfrm>
              <a:off x="3884128" y="2875187"/>
              <a:ext cx="553085" cy="3810"/>
            </a:xfrm>
            <a:custGeom>
              <a:avLst/>
              <a:gdLst/>
              <a:ahLst/>
              <a:cxnLst/>
              <a:rect l="l" t="t" r="r" b="b"/>
              <a:pathLst>
                <a:path w="553085" h="3810">
                  <a:moveTo>
                    <a:pt x="0" y="3695"/>
                  </a:moveTo>
                  <a:lnTo>
                    <a:pt x="552970" y="0"/>
                  </a:lnTo>
                </a:path>
              </a:pathLst>
            </a:custGeom>
            <a:ln w="12700">
              <a:solidFill>
                <a:srgbClr val="7777A6"/>
              </a:solidFill>
            </a:ln>
          </p:spPr>
          <p:txBody>
            <a:bodyPr wrap="square" lIns="0" tIns="0" rIns="0" bIns="0" rtlCol="0"/>
            <a:lstStyle/>
            <a:p>
              <a:endParaRPr/>
            </a:p>
          </p:txBody>
        </p:sp>
        <p:sp>
          <p:nvSpPr>
            <p:cNvPr id="27" name="object 27"/>
            <p:cNvSpPr/>
            <p:nvPr/>
          </p:nvSpPr>
          <p:spPr>
            <a:xfrm>
              <a:off x="4437507" y="253022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8" name="object 28"/>
            <p:cNvSpPr/>
            <p:nvPr/>
          </p:nvSpPr>
          <p:spPr>
            <a:xfrm>
              <a:off x="4437507" y="253022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29" name="object 29"/>
          <p:cNvSpPr txBox="1"/>
          <p:nvPr/>
        </p:nvSpPr>
        <p:spPr>
          <a:xfrm>
            <a:off x="4656215" y="2746914"/>
            <a:ext cx="94488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3</a:t>
            </a:r>
            <a:r>
              <a:rPr sz="1400" spc="-10" dirty="0">
                <a:solidFill>
                  <a:srgbClr val="FFFFFF"/>
                </a:solidFill>
                <a:latin typeface="Segoe UI"/>
                <a:cs typeface="Segoe UI"/>
              </a:rPr>
              <a:t> Segments</a:t>
            </a:r>
            <a:endParaRPr sz="1400" dirty="0">
              <a:latin typeface="Segoe UI"/>
              <a:cs typeface="Segoe UI"/>
            </a:endParaRPr>
          </a:p>
        </p:txBody>
      </p:sp>
      <p:grpSp>
        <p:nvGrpSpPr>
          <p:cNvPr id="30" name="object 30"/>
          <p:cNvGrpSpPr/>
          <p:nvPr/>
        </p:nvGrpSpPr>
        <p:grpSpPr>
          <a:xfrm>
            <a:off x="5819775" y="2530220"/>
            <a:ext cx="1935607" cy="691515"/>
            <a:chOff x="5819775" y="2530220"/>
            <a:chExt cx="1935607" cy="691515"/>
          </a:xfrm>
        </p:grpSpPr>
        <p:sp>
          <p:nvSpPr>
            <p:cNvPr id="31" name="object 31"/>
            <p:cNvSpPr/>
            <p:nvPr/>
          </p:nvSpPr>
          <p:spPr>
            <a:xfrm>
              <a:off x="5819775" y="2875456"/>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33" name="object 33"/>
            <p:cNvSpPr/>
            <p:nvPr/>
          </p:nvSpPr>
          <p:spPr>
            <a:xfrm>
              <a:off x="6372987" y="253022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35" name="object 35"/>
          <p:cNvGrpSpPr/>
          <p:nvPr/>
        </p:nvGrpSpPr>
        <p:grpSpPr>
          <a:xfrm>
            <a:off x="3877778" y="2872532"/>
            <a:ext cx="1948814" cy="1353185"/>
            <a:chOff x="3877778" y="2872532"/>
            <a:chExt cx="1948814" cy="1353185"/>
          </a:xfrm>
        </p:grpSpPr>
        <p:sp>
          <p:nvSpPr>
            <p:cNvPr id="36" name="object 36"/>
            <p:cNvSpPr/>
            <p:nvPr/>
          </p:nvSpPr>
          <p:spPr>
            <a:xfrm>
              <a:off x="3884128" y="2878882"/>
              <a:ext cx="553085" cy="993775"/>
            </a:xfrm>
            <a:custGeom>
              <a:avLst/>
              <a:gdLst/>
              <a:ahLst/>
              <a:cxnLst/>
              <a:rect l="l" t="t" r="r" b="b"/>
              <a:pathLst>
                <a:path w="553085" h="993775">
                  <a:moveTo>
                    <a:pt x="0" y="0"/>
                  </a:moveTo>
                  <a:lnTo>
                    <a:pt x="552970" y="993609"/>
                  </a:lnTo>
                </a:path>
              </a:pathLst>
            </a:custGeom>
            <a:ln w="12700">
              <a:solidFill>
                <a:srgbClr val="7777A6"/>
              </a:solidFill>
            </a:ln>
          </p:spPr>
          <p:txBody>
            <a:bodyPr wrap="square" lIns="0" tIns="0" rIns="0" bIns="0" rtlCol="0"/>
            <a:lstStyle/>
            <a:p>
              <a:endParaRPr/>
            </a:p>
          </p:txBody>
        </p:sp>
        <p:sp>
          <p:nvSpPr>
            <p:cNvPr id="37" name="object 37"/>
            <p:cNvSpPr/>
            <p:nvPr/>
          </p:nvSpPr>
          <p:spPr>
            <a:xfrm>
              <a:off x="443750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38" name="object 38"/>
            <p:cNvSpPr/>
            <p:nvPr/>
          </p:nvSpPr>
          <p:spPr>
            <a:xfrm>
              <a:off x="443750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39" name="object 39"/>
          <p:cNvSpPr txBox="1"/>
          <p:nvPr/>
        </p:nvSpPr>
        <p:spPr>
          <a:xfrm>
            <a:off x="4477144" y="3744226"/>
            <a:ext cx="1301750" cy="227626"/>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10</a:t>
            </a:r>
            <a:r>
              <a:rPr sz="1400" spc="-10" dirty="0">
                <a:solidFill>
                  <a:srgbClr val="FFFFFF"/>
                </a:solidFill>
                <a:latin typeface="Segoe UI"/>
                <a:cs typeface="Segoe UI"/>
              </a:rPr>
              <a:t> </a:t>
            </a:r>
            <a:r>
              <a:rPr lang="en-US" sz="1400" spc="-10" dirty="0">
                <a:solidFill>
                  <a:srgbClr val="FFFFFF"/>
                </a:solidFill>
                <a:latin typeface="Segoe UI"/>
                <a:cs typeface="Segoe UI"/>
              </a:rPr>
              <a:t>Pollutants</a:t>
            </a:r>
            <a:endParaRPr sz="1400" dirty="0">
              <a:latin typeface="Segoe UI"/>
              <a:cs typeface="Segoe UI"/>
            </a:endParaRPr>
          </a:p>
        </p:txBody>
      </p:sp>
      <p:grpSp>
        <p:nvGrpSpPr>
          <p:cNvPr id="40" name="object 40"/>
          <p:cNvGrpSpPr/>
          <p:nvPr/>
        </p:nvGrpSpPr>
        <p:grpSpPr>
          <a:xfrm>
            <a:off x="5813425" y="3520566"/>
            <a:ext cx="1948180" cy="704850"/>
            <a:chOff x="5813425" y="3520566"/>
            <a:chExt cx="1948180" cy="704850"/>
          </a:xfrm>
        </p:grpSpPr>
        <p:sp>
          <p:nvSpPr>
            <p:cNvPr id="41" name="object 41"/>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42" name="object 42"/>
            <p:cNvSpPr/>
            <p:nvPr/>
          </p:nvSpPr>
          <p:spPr>
            <a:xfrm>
              <a:off x="637298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3" name="object 43"/>
            <p:cNvSpPr/>
            <p:nvPr/>
          </p:nvSpPr>
          <p:spPr>
            <a:xfrm>
              <a:off x="637298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663260" y="3744226"/>
            <a:ext cx="1022667"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3 Categories</a:t>
            </a:r>
            <a:endParaRPr sz="1400" dirty="0">
              <a:latin typeface="Segoe UI"/>
              <a:cs typeface="Segoe UI"/>
            </a:endParaRPr>
          </a:p>
        </p:txBody>
      </p:sp>
      <p:grpSp>
        <p:nvGrpSpPr>
          <p:cNvPr id="45" name="object 45"/>
          <p:cNvGrpSpPr/>
          <p:nvPr/>
        </p:nvGrpSpPr>
        <p:grpSpPr>
          <a:xfrm>
            <a:off x="7748904" y="3520566"/>
            <a:ext cx="3885380" cy="704850"/>
            <a:chOff x="7748905" y="3520566"/>
            <a:chExt cx="1948180" cy="704850"/>
          </a:xfrm>
        </p:grpSpPr>
        <p:sp>
          <p:nvSpPr>
            <p:cNvPr id="46" name="object 46"/>
            <p:cNvSpPr/>
            <p:nvPr/>
          </p:nvSpPr>
          <p:spPr>
            <a:xfrm>
              <a:off x="7755255" y="3872914"/>
              <a:ext cx="553085" cy="0"/>
            </a:xfrm>
            <a:custGeom>
              <a:avLst/>
              <a:gdLst/>
              <a:ahLst/>
              <a:cxnLst/>
              <a:rect l="l" t="t" r="r" b="b"/>
              <a:pathLst>
                <a:path w="553084">
                  <a:moveTo>
                    <a:pt x="0" y="0"/>
                  </a:moveTo>
                  <a:lnTo>
                    <a:pt x="552970" y="0"/>
                  </a:lnTo>
                </a:path>
              </a:pathLst>
            </a:custGeom>
            <a:ln w="12700">
              <a:solidFill>
                <a:srgbClr val="7777A6"/>
              </a:solidFill>
            </a:ln>
          </p:spPr>
          <p:txBody>
            <a:bodyPr wrap="square" lIns="0" tIns="0" rIns="0" bIns="0" rtlCol="0"/>
            <a:lstStyle/>
            <a:p>
              <a:endParaRPr/>
            </a:p>
          </p:txBody>
        </p:sp>
        <p:sp>
          <p:nvSpPr>
            <p:cNvPr id="47" name="object 47"/>
            <p:cNvSpPr/>
            <p:nvPr/>
          </p:nvSpPr>
          <p:spPr>
            <a:xfrm>
              <a:off x="830846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8" name="object 48"/>
            <p:cNvSpPr/>
            <p:nvPr/>
          </p:nvSpPr>
          <p:spPr>
            <a:xfrm>
              <a:off x="830846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72895" y="3586430"/>
            <a:ext cx="2449300" cy="443070"/>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FFFFFF"/>
                </a:solidFill>
                <a:latin typeface="Segoe UI"/>
                <a:cs typeface="Segoe UI"/>
              </a:rPr>
              <a:t>Non-Methane Hydrocarbons, Benzene, CO, NOx, O3</a:t>
            </a:r>
            <a:endParaRPr sz="1400" dirty="0">
              <a:latin typeface="Segoe UI"/>
              <a:cs typeface="Segoe UI"/>
            </a:endParaRPr>
          </a:p>
        </p:txBody>
      </p:sp>
      <p:grpSp>
        <p:nvGrpSpPr>
          <p:cNvPr id="60" name="object 60"/>
          <p:cNvGrpSpPr/>
          <p:nvPr/>
        </p:nvGrpSpPr>
        <p:grpSpPr>
          <a:xfrm>
            <a:off x="1942391" y="3766784"/>
            <a:ext cx="1948814" cy="2048510"/>
            <a:chOff x="1942391" y="3766784"/>
            <a:chExt cx="1948814" cy="2048510"/>
          </a:xfrm>
        </p:grpSpPr>
        <p:sp>
          <p:nvSpPr>
            <p:cNvPr id="61" name="object 61"/>
            <p:cNvSpPr/>
            <p:nvPr/>
          </p:nvSpPr>
          <p:spPr>
            <a:xfrm>
              <a:off x="1948741" y="3773134"/>
              <a:ext cx="553085" cy="1689735"/>
            </a:xfrm>
            <a:custGeom>
              <a:avLst/>
              <a:gdLst/>
              <a:ahLst/>
              <a:cxnLst/>
              <a:rect l="l" t="t" r="r" b="b"/>
              <a:pathLst>
                <a:path w="553085" h="1689735">
                  <a:moveTo>
                    <a:pt x="0" y="0"/>
                  </a:moveTo>
                  <a:lnTo>
                    <a:pt x="552970" y="1689138"/>
                  </a:lnTo>
                </a:path>
              </a:pathLst>
            </a:custGeom>
            <a:ln w="12699">
              <a:solidFill>
                <a:srgbClr val="686891"/>
              </a:solidFill>
            </a:ln>
          </p:spPr>
          <p:txBody>
            <a:bodyPr wrap="square" lIns="0" tIns="0" rIns="0" bIns="0" rtlCol="0"/>
            <a:lstStyle/>
            <a:p>
              <a:endParaRPr/>
            </a:p>
          </p:txBody>
        </p:sp>
        <p:sp>
          <p:nvSpPr>
            <p:cNvPr id="62" name="object 62"/>
            <p:cNvSpPr/>
            <p:nvPr/>
          </p:nvSpPr>
          <p:spPr>
            <a:xfrm>
              <a:off x="2502026" y="511721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p:spPr>
          <p:txBody>
            <a:bodyPr wrap="square" lIns="0" tIns="0" rIns="0" bIns="0" rtlCol="0"/>
            <a:lstStyle/>
            <a:p>
              <a:endParaRPr/>
            </a:p>
          </p:txBody>
        </p:sp>
        <p:sp>
          <p:nvSpPr>
            <p:cNvPr id="63" name="object 63"/>
            <p:cNvSpPr/>
            <p:nvPr/>
          </p:nvSpPr>
          <p:spPr>
            <a:xfrm>
              <a:off x="2502026" y="511721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64" name="object 64"/>
          <p:cNvSpPr txBox="1"/>
          <p:nvPr/>
        </p:nvSpPr>
        <p:spPr>
          <a:xfrm>
            <a:off x="2734575" y="5334008"/>
            <a:ext cx="91757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5</a:t>
            </a:r>
            <a:r>
              <a:rPr sz="1400" spc="-10" dirty="0">
                <a:solidFill>
                  <a:srgbClr val="FFFFFF"/>
                </a:solidFill>
                <a:latin typeface="Segoe UI"/>
                <a:cs typeface="Segoe UI"/>
              </a:rPr>
              <a:t> Measures</a:t>
            </a:r>
            <a:endParaRPr sz="1400">
              <a:latin typeface="Segoe UI"/>
              <a:cs typeface="Segoe UI"/>
            </a:endParaRPr>
          </a:p>
        </p:txBody>
      </p:sp>
      <p:grpSp>
        <p:nvGrpSpPr>
          <p:cNvPr id="65" name="object 65"/>
          <p:cNvGrpSpPr/>
          <p:nvPr/>
        </p:nvGrpSpPr>
        <p:grpSpPr>
          <a:xfrm>
            <a:off x="3877778" y="4316095"/>
            <a:ext cx="1948814" cy="1153160"/>
            <a:chOff x="3877778" y="4316095"/>
            <a:chExt cx="1948814" cy="1153160"/>
          </a:xfrm>
        </p:grpSpPr>
        <p:sp>
          <p:nvSpPr>
            <p:cNvPr id="66" name="object 66"/>
            <p:cNvSpPr/>
            <p:nvPr/>
          </p:nvSpPr>
          <p:spPr>
            <a:xfrm>
              <a:off x="3884128" y="4667385"/>
              <a:ext cx="553085" cy="795020"/>
            </a:xfrm>
            <a:custGeom>
              <a:avLst/>
              <a:gdLst/>
              <a:ahLst/>
              <a:cxnLst/>
              <a:rect l="l" t="t" r="r" b="b"/>
              <a:pathLst>
                <a:path w="553085" h="795020">
                  <a:moveTo>
                    <a:pt x="0" y="794893"/>
                  </a:moveTo>
                  <a:lnTo>
                    <a:pt x="552970" y="0"/>
                  </a:lnTo>
                </a:path>
              </a:pathLst>
            </a:custGeom>
            <a:ln w="12700">
              <a:solidFill>
                <a:srgbClr val="FFC000"/>
              </a:solidFill>
            </a:ln>
          </p:spPr>
          <p:txBody>
            <a:bodyPr wrap="square" lIns="0" tIns="0" rIns="0" bIns="0" rtlCol="0"/>
            <a:lstStyle/>
            <a:p>
              <a:endParaRPr/>
            </a:p>
          </p:txBody>
        </p:sp>
        <p:sp>
          <p:nvSpPr>
            <p:cNvPr id="67" name="object 67"/>
            <p:cNvSpPr/>
            <p:nvPr/>
          </p:nvSpPr>
          <p:spPr>
            <a:xfrm>
              <a:off x="4437507" y="4322445"/>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3"/>
                  </a:lnTo>
                  <a:lnTo>
                    <a:pt x="1313154" y="691133"/>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68" name="object 68"/>
            <p:cNvSpPr/>
            <p:nvPr/>
          </p:nvSpPr>
          <p:spPr>
            <a:xfrm>
              <a:off x="4437507" y="4322445"/>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3"/>
                  </a:lnTo>
                  <a:lnTo>
                    <a:pt x="69113" y="691133"/>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69" name="object 69"/>
          <p:cNvSpPr txBox="1"/>
          <p:nvPr/>
        </p:nvSpPr>
        <p:spPr>
          <a:xfrm>
            <a:off x="4340500" y="4251871"/>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PT08.S1(CO</a:t>
            </a:r>
            <a:endParaRPr sz="1400" dirty="0">
              <a:latin typeface="Segoe UI"/>
              <a:cs typeface="Segoe UI"/>
            </a:endParaRPr>
          </a:p>
        </p:txBody>
      </p:sp>
      <p:grpSp>
        <p:nvGrpSpPr>
          <p:cNvPr id="70" name="object 70"/>
          <p:cNvGrpSpPr/>
          <p:nvPr/>
        </p:nvGrpSpPr>
        <p:grpSpPr>
          <a:xfrm>
            <a:off x="3877945" y="5110860"/>
            <a:ext cx="1948180" cy="704215"/>
            <a:chOff x="3877945" y="5110860"/>
            <a:chExt cx="1948180" cy="704215"/>
          </a:xfrm>
        </p:grpSpPr>
        <p:sp>
          <p:nvSpPr>
            <p:cNvPr id="71" name="object 71"/>
            <p:cNvSpPr/>
            <p:nvPr/>
          </p:nvSpPr>
          <p:spPr>
            <a:xfrm>
              <a:off x="3884295" y="5462446"/>
              <a:ext cx="553085" cy="0"/>
            </a:xfrm>
            <a:custGeom>
              <a:avLst/>
              <a:gdLst/>
              <a:ahLst/>
              <a:cxnLst/>
              <a:rect l="l" t="t" r="r" b="b"/>
              <a:pathLst>
                <a:path w="553085">
                  <a:moveTo>
                    <a:pt x="0" y="0"/>
                  </a:moveTo>
                  <a:lnTo>
                    <a:pt x="552970" y="0"/>
                  </a:lnTo>
                </a:path>
              </a:pathLst>
            </a:custGeom>
            <a:ln w="12700">
              <a:solidFill>
                <a:srgbClr val="FFC000"/>
              </a:solidFill>
            </a:ln>
          </p:spPr>
          <p:txBody>
            <a:bodyPr wrap="square" lIns="0" tIns="0" rIns="0" bIns="0" rtlCol="0"/>
            <a:lstStyle/>
            <a:p>
              <a:endParaRPr/>
            </a:p>
          </p:txBody>
        </p:sp>
        <p:sp>
          <p:nvSpPr>
            <p:cNvPr id="72" name="object 72"/>
            <p:cNvSpPr/>
            <p:nvPr/>
          </p:nvSpPr>
          <p:spPr>
            <a:xfrm>
              <a:off x="4437507" y="511721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3" name="object 73"/>
            <p:cNvSpPr/>
            <p:nvPr/>
          </p:nvSpPr>
          <p:spPr>
            <a:xfrm>
              <a:off x="4437507" y="511721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4" name="object 74"/>
          <p:cNvSpPr txBox="1"/>
          <p:nvPr/>
        </p:nvSpPr>
        <p:spPr>
          <a:xfrm>
            <a:off x="4564020" y="5204502"/>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T08.S3(NOx</a:t>
            </a:r>
            <a:endParaRPr sz="1400" dirty="0">
              <a:latin typeface="Segoe UI"/>
              <a:cs typeface="Segoe UI"/>
            </a:endParaRPr>
          </a:p>
        </p:txBody>
      </p:sp>
      <p:grpSp>
        <p:nvGrpSpPr>
          <p:cNvPr id="75" name="object 75"/>
          <p:cNvGrpSpPr/>
          <p:nvPr/>
        </p:nvGrpSpPr>
        <p:grpSpPr>
          <a:xfrm>
            <a:off x="3877778" y="5455930"/>
            <a:ext cx="1948814" cy="1153795"/>
            <a:chOff x="3877778" y="5455930"/>
            <a:chExt cx="1948814" cy="1153795"/>
          </a:xfrm>
        </p:grpSpPr>
        <p:sp>
          <p:nvSpPr>
            <p:cNvPr id="76" name="object 76"/>
            <p:cNvSpPr/>
            <p:nvPr/>
          </p:nvSpPr>
          <p:spPr>
            <a:xfrm>
              <a:off x="3884128" y="5462280"/>
              <a:ext cx="553085" cy="795020"/>
            </a:xfrm>
            <a:custGeom>
              <a:avLst/>
              <a:gdLst/>
              <a:ahLst/>
              <a:cxnLst/>
              <a:rect l="l" t="t" r="r" b="b"/>
              <a:pathLst>
                <a:path w="553085" h="795020">
                  <a:moveTo>
                    <a:pt x="0" y="0"/>
                  </a:moveTo>
                  <a:lnTo>
                    <a:pt x="552970" y="794893"/>
                  </a:lnTo>
                </a:path>
              </a:pathLst>
            </a:custGeom>
            <a:ln w="12700">
              <a:solidFill>
                <a:srgbClr val="FFC000"/>
              </a:solidFill>
            </a:ln>
          </p:spPr>
          <p:txBody>
            <a:bodyPr wrap="square" lIns="0" tIns="0" rIns="0" bIns="0" rtlCol="0"/>
            <a:lstStyle/>
            <a:p>
              <a:endParaRPr/>
            </a:p>
          </p:txBody>
        </p:sp>
        <p:sp>
          <p:nvSpPr>
            <p:cNvPr id="77" name="object 77"/>
            <p:cNvSpPr/>
            <p:nvPr/>
          </p:nvSpPr>
          <p:spPr>
            <a:xfrm>
              <a:off x="4437507" y="5911976"/>
              <a:ext cx="1382395" cy="691515"/>
            </a:xfrm>
            <a:custGeom>
              <a:avLst/>
              <a:gdLst/>
              <a:ahLst/>
              <a:cxnLst/>
              <a:rect l="l" t="t" r="r" b="b"/>
              <a:pathLst>
                <a:path w="1382395" h="691515">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8" name="object 78"/>
            <p:cNvSpPr/>
            <p:nvPr/>
          </p:nvSpPr>
          <p:spPr>
            <a:xfrm>
              <a:off x="4437507" y="5911976"/>
              <a:ext cx="1382395" cy="691515"/>
            </a:xfrm>
            <a:custGeom>
              <a:avLst/>
              <a:gdLst/>
              <a:ahLst/>
              <a:cxnLst/>
              <a:rect l="l" t="t" r="r" b="b"/>
              <a:pathLst>
                <a:path w="1382395" h="691515">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9" name="object 79"/>
          <p:cNvSpPr txBox="1"/>
          <p:nvPr/>
        </p:nvSpPr>
        <p:spPr>
          <a:xfrm>
            <a:off x="4312158" y="5797296"/>
            <a:ext cx="1623060" cy="577722"/>
          </a:xfrm>
          <a:prstGeom prst="rect">
            <a:avLst/>
          </a:prstGeom>
          <a:ln w="28575">
            <a:noFill/>
          </a:ln>
        </p:spPr>
        <p:txBody>
          <a:bodyPr vert="horz" wrap="square" lIns="0" tIns="635" rIns="0" bIns="0" rtlCol="0">
            <a:spAutoFit/>
          </a:bodyPr>
          <a:lstStyle/>
          <a:p>
            <a:pPr>
              <a:lnSpc>
                <a:spcPct val="100000"/>
              </a:lnSpc>
              <a:spcBef>
                <a:spcPts val="5"/>
              </a:spcBef>
            </a:pPr>
            <a:endParaRPr sz="2350" dirty="0">
              <a:latin typeface="Times New Roman"/>
              <a:cs typeface="Times New Roman"/>
            </a:endParaRPr>
          </a:p>
          <a:p>
            <a:pPr marL="8890" algn="ctr">
              <a:lnSpc>
                <a:spcPct val="100000"/>
              </a:lnSpc>
            </a:pPr>
            <a:r>
              <a:rPr lang="en-AU" sz="1400" spc="-25" dirty="0">
                <a:solidFill>
                  <a:srgbClr val="FFFFFF"/>
                </a:solidFill>
                <a:latin typeface="Segoe UI"/>
                <a:cs typeface="Segoe UI"/>
              </a:rPr>
              <a:t>PT08.S5(O3)</a:t>
            </a:r>
            <a:endParaRPr sz="1400" dirty="0">
              <a:latin typeface="Segoe UI"/>
              <a:cs typeface="Segoe UI"/>
            </a:endParaRPr>
          </a:p>
        </p:txBody>
      </p:sp>
      <p:grpSp>
        <p:nvGrpSpPr>
          <p:cNvPr id="80" name="object 80"/>
          <p:cNvGrpSpPr/>
          <p:nvPr/>
        </p:nvGrpSpPr>
        <p:grpSpPr>
          <a:xfrm>
            <a:off x="573151" y="1371600"/>
            <a:ext cx="1397000" cy="1064539"/>
            <a:chOff x="573151" y="1548511"/>
            <a:chExt cx="1397000" cy="704850"/>
          </a:xfrm>
        </p:grpSpPr>
        <p:sp>
          <p:nvSpPr>
            <p:cNvPr id="81" name="object 81"/>
            <p:cNvSpPr/>
            <p:nvPr/>
          </p:nvSpPr>
          <p:spPr>
            <a:xfrm>
              <a:off x="579501" y="1554861"/>
              <a:ext cx="1384300" cy="692150"/>
            </a:xfrm>
            <a:custGeom>
              <a:avLst/>
              <a:gdLst/>
              <a:ahLst/>
              <a:cxnLst/>
              <a:rect l="l" t="t" r="r" b="b"/>
              <a:pathLst>
                <a:path w="1384300" h="692150">
                  <a:moveTo>
                    <a:pt x="1314602"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4602" y="691895"/>
                  </a:lnTo>
                  <a:lnTo>
                    <a:pt x="1341534" y="686459"/>
                  </a:lnTo>
                  <a:lnTo>
                    <a:pt x="1363527" y="671631"/>
                  </a:lnTo>
                  <a:lnTo>
                    <a:pt x="1378355" y="649638"/>
                  </a:lnTo>
                  <a:lnTo>
                    <a:pt x="1383792" y="622706"/>
                  </a:lnTo>
                  <a:lnTo>
                    <a:pt x="1383792" y="69189"/>
                  </a:lnTo>
                  <a:lnTo>
                    <a:pt x="1378355" y="42257"/>
                  </a:lnTo>
                  <a:lnTo>
                    <a:pt x="1363527" y="20264"/>
                  </a:lnTo>
                  <a:lnTo>
                    <a:pt x="1341534" y="5436"/>
                  </a:lnTo>
                  <a:lnTo>
                    <a:pt x="1314602" y="0"/>
                  </a:lnTo>
                  <a:close/>
                </a:path>
              </a:pathLst>
            </a:custGeom>
            <a:solidFill>
              <a:srgbClr val="252546"/>
            </a:solidFill>
          </p:spPr>
          <p:txBody>
            <a:bodyPr wrap="square" lIns="0" tIns="0" rIns="0" bIns="0" rtlCol="0"/>
            <a:lstStyle/>
            <a:p>
              <a:endParaRPr/>
            </a:p>
          </p:txBody>
        </p:sp>
        <p:sp>
          <p:nvSpPr>
            <p:cNvPr id="82" name="object 82"/>
            <p:cNvSpPr/>
            <p:nvPr/>
          </p:nvSpPr>
          <p:spPr>
            <a:xfrm>
              <a:off x="579501" y="1554861"/>
              <a:ext cx="1384300" cy="692150"/>
            </a:xfrm>
            <a:custGeom>
              <a:avLst/>
              <a:gdLst/>
              <a:ahLst/>
              <a:cxnLst/>
              <a:rect l="l" t="t" r="r" b="b"/>
              <a:pathLst>
                <a:path w="1384300" h="692150">
                  <a:moveTo>
                    <a:pt x="0" y="69189"/>
                  </a:moveTo>
                  <a:lnTo>
                    <a:pt x="5436" y="42257"/>
                  </a:lnTo>
                  <a:lnTo>
                    <a:pt x="20264" y="20264"/>
                  </a:lnTo>
                  <a:lnTo>
                    <a:pt x="42257" y="5436"/>
                  </a:lnTo>
                  <a:lnTo>
                    <a:pt x="69189" y="0"/>
                  </a:lnTo>
                  <a:lnTo>
                    <a:pt x="1314602" y="0"/>
                  </a:lnTo>
                  <a:lnTo>
                    <a:pt x="1341534" y="5436"/>
                  </a:lnTo>
                  <a:lnTo>
                    <a:pt x="1363527" y="20264"/>
                  </a:lnTo>
                  <a:lnTo>
                    <a:pt x="1378355" y="42257"/>
                  </a:lnTo>
                  <a:lnTo>
                    <a:pt x="1383792" y="69189"/>
                  </a:lnTo>
                  <a:lnTo>
                    <a:pt x="1383792" y="622706"/>
                  </a:lnTo>
                  <a:lnTo>
                    <a:pt x="1378355" y="649638"/>
                  </a:lnTo>
                  <a:lnTo>
                    <a:pt x="1363527" y="671631"/>
                  </a:lnTo>
                  <a:lnTo>
                    <a:pt x="1341534" y="686459"/>
                  </a:lnTo>
                  <a:lnTo>
                    <a:pt x="1314602" y="691895"/>
                  </a:lnTo>
                  <a:lnTo>
                    <a:pt x="69189" y="691895"/>
                  </a:lnTo>
                  <a:lnTo>
                    <a:pt x="42257" y="686459"/>
                  </a:lnTo>
                  <a:lnTo>
                    <a:pt x="20264" y="671631"/>
                  </a:lnTo>
                  <a:lnTo>
                    <a:pt x="5436" y="649638"/>
                  </a:lnTo>
                  <a:lnTo>
                    <a:pt x="0" y="622706"/>
                  </a:lnTo>
                  <a:lnTo>
                    <a:pt x="0" y="69189"/>
                  </a:lnTo>
                  <a:close/>
                </a:path>
              </a:pathLst>
            </a:custGeom>
            <a:ln w="12699">
              <a:solidFill>
                <a:srgbClr val="FFFFFF"/>
              </a:solidFill>
            </a:ln>
          </p:spPr>
          <p:txBody>
            <a:bodyPr wrap="square" lIns="0" tIns="0" rIns="0" bIns="0" rtlCol="0"/>
            <a:lstStyle/>
            <a:p>
              <a:endParaRPr/>
            </a:p>
          </p:txBody>
        </p:sp>
        <p:sp>
          <p:nvSpPr>
            <p:cNvPr id="83" name="object 83"/>
            <p:cNvSpPr/>
            <p:nvPr/>
          </p:nvSpPr>
          <p:spPr>
            <a:xfrm>
              <a:off x="599694" y="1575054"/>
              <a:ext cx="1343660" cy="651510"/>
            </a:xfrm>
            <a:custGeom>
              <a:avLst/>
              <a:gdLst/>
              <a:ahLst/>
              <a:cxnLst/>
              <a:rect l="l" t="t" r="r" b="b"/>
              <a:pathLst>
                <a:path w="1343660" h="651510">
                  <a:moveTo>
                    <a:pt x="1343406" y="0"/>
                  </a:moveTo>
                  <a:lnTo>
                    <a:pt x="0" y="0"/>
                  </a:lnTo>
                  <a:lnTo>
                    <a:pt x="0" y="651510"/>
                  </a:lnTo>
                  <a:lnTo>
                    <a:pt x="1343406" y="651510"/>
                  </a:lnTo>
                  <a:lnTo>
                    <a:pt x="1343406" y="0"/>
                  </a:lnTo>
                  <a:close/>
                </a:path>
              </a:pathLst>
            </a:custGeom>
            <a:solidFill>
              <a:srgbClr val="4D4D8B"/>
            </a:solidFill>
          </p:spPr>
          <p:txBody>
            <a:bodyPr wrap="square" lIns="0" tIns="0" rIns="0" bIns="0" rtlCol="0"/>
            <a:lstStyle/>
            <a:p>
              <a:endParaRPr/>
            </a:p>
          </p:txBody>
        </p:sp>
      </p:grpSp>
      <p:sp>
        <p:nvSpPr>
          <p:cNvPr id="84" name="object 84"/>
          <p:cNvSpPr txBox="1"/>
          <p:nvPr/>
        </p:nvSpPr>
        <p:spPr>
          <a:xfrm>
            <a:off x="583398" y="1356155"/>
            <a:ext cx="1375918" cy="1006045"/>
          </a:xfrm>
          <a:prstGeom prst="rect">
            <a:avLst/>
          </a:prstGeom>
        </p:spPr>
        <p:txBody>
          <a:bodyPr vert="horz" wrap="square" lIns="0" tIns="56515" rIns="0" bIns="0" rtlCol="0">
            <a:spAutoFit/>
          </a:bodyPr>
          <a:lstStyle/>
          <a:p>
            <a:pPr marL="134620" marR="125730" indent="-1270" algn="ctr">
              <a:lnSpc>
                <a:spcPts val="1400"/>
              </a:lnSpc>
              <a:spcBef>
                <a:spcPts val="445"/>
              </a:spcBef>
            </a:pPr>
            <a:r>
              <a:rPr lang="en-US" sz="1300" dirty="0">
                <a:solidFill>
                  <a:srgbClr val="FFFFFF"/>
                </a:solidFill>
                <a:latin typeface="Segoe UI"/>
                <a:cs typeface="Segoe UI"/>
              </a:rPr>
              <a:t>Averaged concentrations&amp; sensor responses</a:t>
            </a:r>
          </a:p>
          <a:p>
            <a:pPr marL="134620" marR="125730" indent="-1270" algn="ctr">
              <a:lnSpc>
                <a:spcPts val="1400"/>
              </a:lnSpc>
              <a:spcBef>
                <a:spcPts val="445"/>
              </a:spcBef>
            </a:pPr>
            <a:r>
              <a:rPr sz="1300" dirty="0">
                <a:solidFill>
                  <a:srgbClr val="FFFFFF"/>
                </a:solidFill>
                <a:latin typeface="Segoe UI"/>
                <a:cs typeface="Segoe UI"/>
              </a:rPr>
              <a:t>(</a:t>
            </a:r>
            <a:r>
              <a:rPr lang="en-US" sz="1300" dirty="0">
                <a:solidFill>
                  <a:srgbClr val="FFFFFF"/>
                </a:solidFill>
                <a:latin typeface="Segoe UI"/>
                <a:cs typeface="Segoe UI"/>
              </a:rPr>
              <a:t>hourly</a:t>
            </a:r>
            <a:r>
              <a:rPr sz="1300" spc="-50" dirty="0">
                <a:solidFill>
                  <a:srgbClr val="FFFFFF"/>
                </a:solidFill>
                <a:latin typeface="Segoe UI"/>
                <a:cs typeface="Segoe UI"/>
              </a:rPr>
              <a:t> </a:t>
            </a:r>
            <a:r>
              <a:rPr sz="1300" spc="-10" dirty="0">
                <a:solidFill>
                  <a:srgbClr val="FFFFFF"/>
                </a:solidFill>
                <a:latin typeface="Segoe UI"/>
                <a:cs typeface="Segoe UI"/>
              </a:rPr>
              <a:t>entr</a:t>
            </a:r>
            <a:r>
              <a:rPr lang="en-US" sz="1300" spc="-10" dirty="0">
                <a:solidFill>
                  <a:srgbClr val="FFFFFF"/>
                </a:solidFill>
                <a:latin typeface="Segoe UI"/>
                <a:cs typeface="Segoe UI"/>
              </a:rPr>
              <a:t>ies)</a:t>
            </a:r>
            <a:endParaRPr sz="1300" dirty="0">
              <a:latin typeface="Segoe UI"/>
              <a:cs typeface="Segoe UI"/>
            </a:endParaRPr>
          </a:p>
        </p:txBody>
      </p:sp>
      <p:grpSp>
        <p:nvGrpSpPr>
          <p:cNvPr id="85" name="object 85"/>
          <p:cNvGrpSpPr/>
          <p:nvPr/>
        </p:nvGrpSpPr>
        <p:grpSpPr>
          <a:xfrm>
            <a:off x="1144683" y="1544141"/>
            <a:ext cx="9728846" cy="1059555"/>
            <a:chOff x="1233302" y="1535049"/>
            <a:chExt cx="9614072" cy="1059555"/>
          </a:xfrm>
        </p:grpSpPr>
        <p:sp>
          <p:nvSpPr>
            <p:cNvPr id="86" name="object 86"/>
            <p:cNvSpPr/>
            <p:nvPr/>
          </p:nvSpPr>
          <p:spPr>
            <a:xfrm flipH="1">
              <a:off x="1271395" y="2439922"/>
              <a:ext cx="45719" cy="154682"/>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87" name="object 87"/>
            <p:cNvSpPr/>
            <p:nvPr/>
          </p:nvSpPr>
          <p:spPr>
            <a:xfrm>
              <a:off x="1233302" y="2226943"/>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85858"/>
            </a:solidFill>
          </p:spPr>
          <p:txBody>
            <a:bodyPr wrap="square" lIns="0" tIns="0" rIns="0" bIns="0" rtlCol="0"/>
            <a:lstStyle/>
            <a:p>
              <a:endParaRPr/>
            </a:p>
          </p:txBody>
        </p:sp>
        <p:sp>
          <p:nvSpPr>
            <p:cNvPr id="89" name="object 89"/>
            <p:cNvSpPr/>
            <p:nvPr/>
          </p:nvSpPr>
          <p:spPr>
            <a:xfrm>
              <a:off x="7757159" y="1879854"/>
              <a:ext cx="474345" cy="0"/>
            </a:xfrm>
            <a:custGeom>
              <a:avLst/>
              <a:gdLst/>
              <a:ahLst/>
              <a:cxnLst/>
              <a:rect l="l" t="t" r="r" b="b"/>
              <a:pathLst>
                <a:path w="474345">
                  <a:moveTo>
                    <a:pt x="0" y="0"/>
                  </a:moveTo>
                  <a:lnTo>
                    <a:pt x="474179" y="0"/>
                  </a:lnTo>
                </a:path>
              </a:pathLst>
            </a:custGeom>
            <a:ln w="12700">
              <a:solidFill>
                <a:srgbClr val="C3C3DD"/>
              </a:solidFill>
              <a:prstDash val="lgDash"/>
            </a:ln>
          </p:spPr>
          <p:txBody>
            <a:bodyPr wrap="square" lIns="0" tIns="0" rIns="0" bIns="0" rtlCol="0"/>
            <a:lstStyle/>
            <a:p>
              <a:endParaRPr/>
            </a:p>
          </p:txBody>
        </p:sp>
        <p:sp>
          <p:nvSpPr>
            <p:cNvPr id="90" name="object 90"/>
            <p:cNvSpPr/>
            <p:nvPr/>
          </p:nvSpPr>
          <p:spPr>
            <a:xfrm>
              <a:off x="8218642" y="1841751"/>
              <a:ext cx="76200" cy="76200"/>
            </a:xfrm>
            <a:custGeom>
              <a:avLst/>
              <a:gdLst/>
              <a:ahLst/>
              <a:cxnLst/>
              <a:rect l="l" t="t" r="r" b="b"/>
              <a:pathLst>
                <a:path w="76200" h="76200">
                  <a:moveTo>
                    <a:pt x="0" y="0"/>
                  </a:moveTo>
                  <a:lnTo>
                    <a:pt x="0" y="76200"/>
                  </a:lnTo>
                  <a:lnTo>
                    <a:pt x="76200" y="38100"/>
                  </a:lnTo>
                  <a:lnTo>
                    <a:pt x="0" y="0"/>
                  </a:lnTo>
                  <a:close/>
                </a:path>
              </a:pathLst>
            </a:custGeom>
            <a:solidFill>
              <a:srgbClr val="C3C3DD"/>
            </a:solidFill>
          </p:spPr>
          <p:txBody>
            <a:bodyPr wrap="square" lIns="0" tIns="0" rIns="0" bIns="0" rtlCol="0"/>
            <a:lstStyle/>
            <a:p>
              <a:endParaRPr/>
            </a:p>
          </p:txBody>
        </p:sp>
        <p:sp>
          <p:nvSpPr>
            <p:cNvPr id="91" name="object 91"/>
            <p:cNvSpPr/>
            <p:nvPr/>
          </p:nvSpPr>
          <p:spPr>
            <a:xfrm>
              <a:off x="8294750" y="1535049"/>
              <a:ext cx="2552624"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C3C3DD"/>
            </a:solidFill>
            <a:ln>
              <a:noFill/>
            </a:ln>
          </p:spPr>
          <p:txBody>
            <a:bodyPr wrap="square" lIns="0" tIns="0" rIns="0" bIns="0" rtlCol="0"/>
            <a:lstStyle/>
            <a:p>
              <a:endParaRPr dirty="0"/>
            </a:p>
          </p:txBody>
        </p:sp>
        <p:sp>
          <p:nvSpPr>
            <p:cNvPr id="92" name="object 92"/>
            <p:cNvSpPr/>
            <p:nvPr/>
          </p:nvSpPr>
          <p:spPr>
            <a:xfrm>
              <a:off x="8294750" y="1535049"/>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noFill/>
            </a:ln>
          </p:spPr>
          <p:txBody>
            <a:bodyPr wrap="square" lIns="0" tIns="0" rIns="0" bIns="0" rtlCol="0"/>
            <a:lstStyle/>
            <a:p>
              <a:endParaRPr/>
            </a:p>
          </p:txBody>
        </p:sp>
      </p:grpSp>
      <p:sp>
        <p:nvSpPr>
          <p:cNvPr id="94" name="object 94"/>
          <p:cNvSpPr txBox="1"/>
          <p:nvPr/>
        </p:nvSpPr>
        <p:spPr>
          <a:xfrm>
            <a:off x="6390928" y="1758404"/>
            <a:ext cx="5039072" cy="227626"/>
          </a:xfrm>
          <a:prstGeom prst="rect">
            <a:avLst/>
          </a:prstGeom>
        </p:spPr>
        <p:txBody>
          <a:bodyPr vert="horz" wrap="square" lIns="0" tIns="12065" rIns="0" bIns="0" rtlCol="0">
            <a:spAutoFit/>
          </a:bodyPr>
          <a:lstStyle/>
          <a:p>
            <a:pPr marL="12700">
              <a:lnSpc>
                <a:spcPct val="100000"/>
              </a:lnSpc>
              <a:spcBef>
                <a:spcPts val="95"/>
              </a:spcBef>
              <a:tabLst>
                <a:tab pos="1951355" algn="l"/>
              </a:tabLst>
            </a:pPr>
            <a:r>
              <a:rPr sz="1400" spc="-20" dirty="0">
                <a:solidFill>
                  <a:srgbClr val="FFFFFF"/>
                </a:solidFill>
                <a:latin typeface="Segoe UI"/>
                <a:cs typeface="Segoe UI"/>
              </a:rPr>
              <a:t>Year</a:t>
            </a:r>
            <a:r>
              <a:rPr sz="1400" spc="-75" dirty="0">
                <a:solidFill>
                  <a:srgbClr val="FFFFFF"/>
                </a:solidFill>
                <a:latin typeface="Segoe UI"/>
                <a:cs typeface="Segoe UI"/>
              </a:rPr>
              <a:t> </a:t>
            </a:r>
            <a:r>
              <a:rPr lang="en-US" sz="1400" spc="-20" dirty="0">
                <a:solidFill>
                  <a:srgbClr val="FFFFFF"/>
                </a:solidFill>
                <a:latin typeface="Segoe UI"/>
                <a:cs typeface="Segoe UI"/>
              </a:rPr>
              <a:t>Month Hour</a:t>
            </a:r>
            <a:r>
              <a:rPr sz="1400" dirty="0">
                <a:solidFill>
                  <a:srgbClr val="FFFFFF"/>
                </a:solidFill>
                <a:latin typeface="Segoe UI"/>
                <a:cs typeface="Segoe UI"/>
              </a:rPr>
              <a:t>	</a:t>
            </a:r>
            <a:r>
              <a:rPr sz="2100" baseline="3968" dirty="0">
                <a:solidFill>
                  <a:srgbClr val="FFFFFF"/>
                </a:solidFill>
                <a:latin typeface="Segoe UI"/>
                <a:cs typeface="Segoe UI"/>
              </a:rPr>
              <a:t>4</a:t>
            </a:r>
            <a:r>
              <a:rPr sz="2100" spc="-15" baseline="3968" dirty="0">
                <a:solidFill>
                  <a:srgbClr val="FFFFFF"/>
                </a:solidFill>
                <a:latin typeface="Segoe UI"/>
                <a:cs typeface="Segoe UI"/>
              </a:rPr>
              <a:t> Seasons</a:t>
            </a:r>
            <a:r>
              <a:rPr lang="en-US" sz="2100" spc="-15" baseline="3968" dirty="0">
                <a:solidFill>
                  <a:srgbClr val="FFFFFF"/>
                </a:solidFill>
                <a:latin typeface="Segoe UI"/>
                <a:cs typeface="Segoe UI"/>
              </a:rPr>
              <a:t>, Month Name, Hour </a:t>
            </a:r>
            <a:endParaRPr sz="2100" baseline="3968" dirty="0">
              <a:latin typeface="Segoe UI"/>
              <a:cs typeface="Segoe UI"/>
            </a:endParaRPr>
          </a:p>
        </p:txBody>
      </p:sp>
      <p:grpSp>
        <p:nvGrpSpPr>
          <p:cNvPr id="95" name="object 95"/>
          <p:cNvGrpSpPr/>
          <p:nvPr/>
        </p:nvGrpSpPr>
        <p:grpSpPr>
          <a:xfrm>
            <a:off x="6379083" y="4730877"/>
            <a:ext cx="1763802" cy="1042592"/>
            <a:chOff x="6379083" y="4730877"/>
            <a:chExt cx="1382395" cy="691515"/>
          </a:xfrm>
        </p:grpSpPr>
        <p:sp>
          <p:nvSpPr>
            <p:cNvPr id="96" name="object 96"/>
            <p:cNvSpPr/>
            <p:nvPr/>
          </p:nvSpPr>
          <p:spPr>
            <a:xfrm>
              <a:off x="6379083" y="473087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92D050"/>
            </a:solidFill>
          </p:spPr>
          <p:txBody>
            <a:bodyPr wrap="square" lIns="0" tIns="0" rIns="0" bIns="0" rtlCol="0"/>
            <a:lstStyle/>
            <a:p>
              <a:endParaRPr/>
            </a:p>
          </p:txBody>
        </p:sp>
        <p:sp>
          <p:nvSpPr>
            <p:cNvPr id="97" name="object 97"/>
            <p:cNvSpPr/>
            <p:nvPr/>
          </p:nvSpPr>
          <p:spPr>
            <a:xfrm>
              <a:off x="6398514" y="4750308"/>
              <a:ext cx="1342390" cy="650875"/>
            </a:xfrm>
            <a:custGeom>
              <a:avLst/>
              <a:gdLst/>
              <a:ahLst/>
              <a:cxnLst/>
              <a:rect l="l" t="t" r="r" b="b"/>
              <a:pathLst>
                <a:path w="1342390" h="650875">
                  <a:moveTo>
                    <a:pt x="1341882" y="0"/>
                  </a:moveTo>
                  <a:lnTo>
                    <a:pt x="0" y="0"/>
                  </a:lnTo>
                  <a:lnTo>
                    <a:pt x="0" y="650748"/>
                  </a:lnTo>
                  <a:lnTo>
                    <a:pt x="1341882" y="650748"/>
                  </a:lnTo>
                  <a:lnTo>
                    <a:pt x="1341882" y="0"/>
                  </a:lnTo>
                  <a:close/>
                </a:path>
              </a:pathLst>
            </a:custGeom>
            <a:solidFill>
              <a:srgbClr val="92D050"/>
            </a:solidFill>
          </p:spPr>
          <p:txBody>
            <a:bodyPr wrap="square" lIns="0" tIns="0" rIns="0" bIns="0" rtlCol="0"/>
            <a:lstStyle/>
            <a:p>
              <a:endParaRPr/>
            </a:p>
          </p:txBody>
        </p:sp>
      </p:grpSp>
      <p:sp>
        <p:nvSpPr>
          <p:cNvPr id="98" name="object 98"/>
          <p:cNvSpPr txBox="1"/>
          <p:nvPr/>
        </p:nvSpPr>
        <p:spPr>
          <a:xfrm>
            <a:off x="6432024" y="4805446"/>
            <a:ext cx="1742997" cy="886781"/>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Sensor Responds (Proxy to Gases </a:t>
            </a:r>
          </a:p>
          <a:p>
            <a:pPr marL="12700">
              <a:lnSpc>
                <a:spcPct val="100000"/>
              </a:lnSpc>
              <a:spcBef>
                <a:spcPts val="95"/>
              </a:spcBef>
            </a:pPr>
            <a:r>
              <a:rPr lang="en-US" sz="1400" spc="-10" dirty="0">
                <a:solidFill>
                  <a:srgbClr val="FFFFFF"/>
                </a:solidFill>
                <a:latin typeface="Segoe UI"/>
                <a:cs typeface="Segoe UI"/>
              </a:rPr>
              <a:t>which are measured by their concentration</a:t>
            </a:r>
            <a:endParaRPr sz="1400" dirty="0">
              <a:latin typeface="Segoe UI"/>
              <a:cs typeface="Segoe UI"/>
            </a:endParaRPr>
          </a:p>
        </p:txBody>
      </p:sp>
      <p:grpSp>
        <p:nvGrpSpPr>
          <p:cNvPr id="99" name="object 99"/>
          <p:cNvGrpSpPr/>
          <p:nvPr/>
        </p:nvGrpSpPr>
        <p:grpSpPr>
          <a:xfrm>
            <a:off x="552069" y="844556"/>
            <a:ext cx="9760634" cy="5600185"/>
            <a:chOff x="552069" y="844556"/>
            <a:chExt cx="9760634" cy="5600185"/>
          </a:xfrm>
        </p:grpSpPr>
        <p:sp>
          <p:nvSpPr>
            <p:cNvPr id="100" name="object 100"/>
            <p:cNvSpPr/>
            <p:nvPr/>
          </p:nvSpPr>
          <p:spPr>
            <a:xfrm>
              <a:off x="5296661" y="4652771"/>
              <a:ext cx="1023619" cy="400685"/>
            </a:xfrm>
            <a:custGeom>
              <a:avLst/>
              <a:gdLst/>
              <a:ahLst/>
              <a:cxnLst/>
              <a:rect l="l" t="t" r="r" b="b"/>
              <a:pathLst>
                <a:path w="1023620" h="400685">
                  <a:moveTo>
                    <a:pt x="0" y="0"/>
                  </a:moveTo>
                  <a:lnTo>
                    <a:pt x="1023073" y="400202"/>
                  </a:lnTo>
                </a:path>
              </a:pathLst>
            </a:custGeom>
            <a:ln w="12700">
              <a:solidFill>
                <a:srgbClr val="00AA50"/>
              </a:solidFill>
              <a:prstDash val="lgDash"/>
            </a:ln>
          </p:spPr>
          <p:txBody>
            <a:bodyPr wrap="square" lIns="0" tIns="0" rIns="0" bIns="0" rtlCol="0"/>
            <a:lstStyle/>
            <a:p>
              <a:endParaRPr/>
            </a:p>
          </p:txBody>
        </p:sp>
        <p:sp>
          <p:nvSpPr>
            <p:cNvPr id="101" name="object 101"/>
            <p:cNvSpPr/>
            <p:nvPr/>
          </p:nvSpPr>
          <p:spPr>
            <a:xfrm>
              <a:off x="6294030" y="5012863"/>
              <a:ext cx="85090" cy="71120"/>
            </a:xfrm>
            <a:custGeom>
              <a:avLst/>
              <a:gdLst/>
              <a:ahLst/>
              <a:cxnLst/>
              <a:rect l="l" t="t" r="r" b="b"/>
              <a:pathLst>
                <a:path w="85089" h="71120">
                  <a:moveTo>
                    <a:pt x="27762" y="0"/>
                  </a:moveTo>
                  <a:lnTo>
                    <a:pt x="0" y="70967"/>
                  </a:lnTo>
                  <a:lnTo>
                    <a:pt x="84848" y="63245"/>
                  </a:lnTo>
                  <a:lnTo>
                    <a:pt x="27762" y="0"/>
                  </a:lnTo>
                  <a:close/>
                </a:path>
              </a:pathLst>
            </a:custGeom>
            <a:solidFill>
              <a:srgbClr val="00AA50"/>
            </a:solidFill>
          </p:spPr>
          <p:txBody>
            <a:bodyPr wrap="square" lIns="0" tIns="0" rIns="0" bIns="0" rtlCol="0"/>
            <a:lstStyle/>
            <a:p>
              <a:endParaRPr/>
            </a:p>
          </p:txBody>
        </p:sp>
        <p:sp>
          <p:nvSpPr>
            <p:cNvPr id="102" name="object 102"/>
            <p:cNvSpPr/>
            <p:nvPr/>
          </p:nvSpPr>
          <p:spPr>
            <a:xfrm>
              <a:off x="5343905" y="5097830"/>
              <a:ext cx="975360" cy="363220"/>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sp>
          <p:nvSpPr>
            <p:cNvPr id="103" name="object 103"/>
            <p:cNvSpPr/>
            <p:nvPr/>
          </p:nvSpPr>
          <p:spPr>
            <a:xfrm>
              <a:off x="6293470" y="5066560"/>
              <a:ext cx="85090" cy="71755"/>
            </a:xfrm>
            <a:custGeom>
              <a:avLst/>
              <a:gdLst/>
              <a:ahLst/>
              <a:cxnLst/>
              <a:rect l="l" t="t" r="r" b="b"/>
              <a:pathLst>
                <a:path w="85089" h="71754">
                  <a:moveTo>
                    <a:pt x="0" y="0"/>
                  </a:moveTo>
                  <a:lnTo>
                    <a:pt x="26581" y="71412"/>
                  </a:lnTo>
                  <a:lnTo>
                    <a:pt x="84696" y="9118"/>
                  </a:lnTo>
                  <a:lnTo>
                    <a:pt x="0" y="0"/>
                  </a:lnTo>
                  <a:close/>
                </a:path>
              </a:pathLst>
            </a:custGeom>
            <a:solidFill>
              <a:srgbClr val="00AA50"/>
            </a:solidFill>
          </p:spPr>
          <p:txBody>
            <a:bodyPr wrap="square" lIns="0" tIns="0" rIns="0" bIns="0" rtlCol="0"/>
            <a:lstStyle/>
            <a:p>
              <a:endParaRPr/>
            </a:p>
          </p:txBody>
        </p:sp>
        <p:sp>
          <p:nvSpPr>
            <p:cNvPr id="104" name="object 104"/>
            <p:cNvSpPr/>
            <p:nvPr/>
          </p:nvSpPr>
          <p:spPr>
            <a:xfrm>
              <a:off x="6380728" y="844556"/>
              <a:ext cx="3931975" cy="4964169"/>
            </a:xfrm>
            <a:custGeom>
              <a:avLst/>
              <a:gdLst/>
              <a:ahLst/>
              <a:cxnLst/>
              <a:rect l="l" t="t" r="r" b="b"/>
              <a:pathLst>
                <a:path w="3535679" h="4110354">
                  <a:moveTo>
                    <a:pt x="0" y="3195828"/>
                  </a:moveTo>
                  <a:lnTo>
                    <a:pt x="1623060" y="3195828"/>
                  </a:lnTo>
                  <a:lnTo>
                    <a:pt x="1623060" y="4110228"/>
                  </a:lnTo>
                  <a:lnTo>
                    <a:pt x="0" y="4110228"/>
                  </a:lnTo>
                  <a:lnTo>
                    <a:pt x="0" y="3195828"/>
                  </a:lnTo>
                  <a:close/>
                </a:path>
                <a:path w="3535679" h="4110354">
                  <a:moveTo>
                    <a:pt x="1911858" y="0"/>
                  </a:moveTo>
                  <a:lnTo>
                    <a:pt x="3535680" y="0"/>
                  </a:lnTo>
                  <a:lnTo>
                    <a:pt x="3535680" y="914400"/>
                  </a:lnTo>
                  <a:lnTo>
                    <a:pt x="1911858" y="914400"/>
                  </a:lnTo>
                  <a:lnTo>
                    <a:pt x="1911858" y="0"/>
                  </a:lnTo>
                  <a:close/>
                </a:path>
              </a:pathLst>
            </a:custGeom>
            <a:ln w="28575">
              <a:noFill/>
            </a:ln>
          </p:spPr>
          <p:txBody>
            <a:bodyPr wrap="square" lIns="0" tIns="0" rIns="0" bIns="0" rtlCol="0"/>
            <a:lstStyle/>
            <a:p>
              <a:endParaRPr/>
            </a:p>
          </p:txBody>
        </p:sp>
        <p:sp>
          <p:nvSpPr>
            <p:cNvPr id="105" name="object 105"/>
            <p:cNvSpPr/>
            <p:nvPr/>
          </p:nvSpPr>
          <p:spPr>
            <a:xfrm>
              <a:off x="552069" y="4399406"/>
              <a:ext cx="1391920" cy="2045335"/>
            </a:xfrm>
            <a:custGeom>
              <a:avLst/>
              <a:gdLst/>
              <a:ahLst/>
              <a:cxnLst/>
              <a:rect l="l" t="t" r="r" b="b"/>
              <a:pathLst>
                <a:path w="1391920" h="2045335">
                  <a:moveTo>
                    <a:pt x="1252270" y="0"/>
                  </a:moveTo>
                  <a:lnTo>
                    <a:pt x="139141" y="0"/>
                  </a:lnTo>
                  <a:lnTo>
                    <a:pt x="95160" y="7093"/>
                  </a:lnTo>
                  <a:lnTo>
                    <a:pt x="56965" y="26845"/>
                  </a:lnTo>
                  <a:lnTo>
                    <a:pt x="26845" y="56965"/>
                  </a:lnTo>
                  <a:lnTo>
                    <a:pt x="7093" y="95160"/>
                  </a:lnTo>
                  <a:lnTo>
                    <a:pt x="0" y="139141"/>
                  </a:lnTo>
                  <a:lnTo>
                    <a:pt x="0" y="1906066"/>
                  </a:lnTo>
                  <a:lnTo>
                    <a:pt x="7093" y="1950047"/>
                  </a:lnTo>
                  <a:lnTo>
                    <a:pt x="26845" y="1988242"/>
                  </a:lnTo>
                  <a:lnTo>
                    <a:pt x="56965" y="2018362"/>
                  </a:lnTo>
                  <a:lnTo>
                    <a:pt x="95160" y="2038114"/>
                  </a:lnTo>
                  <a:lnTo>
                    <a:pt x="139141" y="2045208"/>
                  </a:lnTo>
                  <a:lnTo>
                    <a:pt x="1252270" y="2045208"/>
                  </a:lnTo>
                  <a:lnTo>
                    <a:pt x="1296251" y="2038114"/>
                  </a:lnTo>
                  <a:lnTo>
                    <a:pt x="1334446" y="2018362"/>
                  </a:lnTo>
                  <a:lnTo>
                    <a:pt x="1364566" y="1988242"/>
                  </a:lnTo>
                  <a:lnTo>
                    <a:pt x="1384318" y="1950047"/>
                  </a:lnTo>
                  <a:lnTo>
                    <a:pt x="1391412" y="1906066"/>
                  </a:lnTo>
                  <a:lnTo>
                    <a:pt x="1391412" y="139141"/>
                  </a:lnTo>
                  <a:lnTo>
                    <a:pt x="1384318" y="95160"/>
                  </a:lnTo>
                  <a:lnTo>
                    <a:pt x="1364566" y="56965"/>
                  </a:lnTo>
                  <a:lnTo>
                    <a:pt x="1334446" y="26845"/>
                  </a:lnTo>
                  <a:lnTo>
                    <a:pt x="1296251" y="7093"/>
                  </a:lnTo>
                  <a:lnTo>
                    <a:pt x="1252270" y="0"/>
                  </a:lnTo>
                  <a:close/>
                </a:path>
              </a:pathLst>
            </a:custGeom>
            <a:solidFill>
              <a:srgbClr val="8484B7"/>
            </a:solidFill>
          </p:spPr>
          <p:txBody>
            <a:bodyPr wrap="square" lIns="0" tIns="0" rIns="0" bIns="0" rtlCol="0"/>
            <a:lstStyle/>
            <a:p>
              <a:endParaRPr/>
            </a:p>
          </p:txBody>
        </p:sp>
        <p:sp>
          <p:nvSpPr>
            <p:cNvPr id="106" name="object 106"/>
            <p:cNvSpPr/>
            <p:nvPr/>
          </p:nvSpPr>
          <p:spPr>
            <a:xfrm>
              <a:off x="552069" y="4399406"/>
              <a:ext cx="1391920" cy="2045335"/>
            </a:xfrm>
            <a:custGeom>
              <a:avLst/>
              <a:gdLst/>
              <a:ahLst/>
              <a:cxnLst/>
              <a:rect l="l" t="t" r="r" b="b"/>
              <a:pathLst>
                <a:path w="1391920" h="2045335">
                  <a:moveTo>
                    <a:pt x="0" y="139141"/>
                  </a:moveTo>
                  <a:lnTo>
                    <a:pt x="7093" y="95160"/>
                  </a:lnTo>
                  <a:lnTo>
                    <a:pt x="26845" y="56965"/>
                  </a:lnTo>
                  <a:lnTo>
                    <a:pt x="56965" y="26845"/>
                  </a:lnTo>
                  <a:lnTo>
                    <a:pt x="95160" y="7093"/>
                  </a:lnTo>
                  <a:lnTo>
                    <a:pt x="139141" y="0"/>
                  </a:lnTo>
                  <a:lnTo>
                    <a:pt x="1252270" y="0"/>
                  </a:lnTo>
                  <a:lnTo>
                    <a:pt x="1296251" y="7093"/>
                  </a:lnTo>
                  <a:lnTo>
                    <a:pt x="1334446" y="26845"/>
                  </a:lnTo>
                  <a:lnTo>
                    <a:pt x="1364566" y="56965"/>
                  </a:lnTo>
                  <a:lnTo>
                    <a:pt x="1384318" y="95160"/>
                  </a:lnTo>
                  <a:lnTo>
                    <a:pt x="1391412" y="139141"/>
                  </a:lnTo>
                  <a:lnTo>
                    <a:pt x="1391412" y="1906066"/>
                  </a:lnTo>
                  <a:lnTo>
                    <a:pt x="1384318" y="1950047"/>
                  </a:lnTo>
                  <a:lnTo>
                    <a:pt x="1364566" y="1988242"/>
                  </a:lnTo>
                  <a:lnTo>
                    <a:pt x="1334446" y="2018362"/>
                  </a:lnTo>
                  <a:lnTo>
                    <a:pt x="1296251" y="2038114"/>
                  </a:lnTo>
                  <a:lnTo>
                    <a:pt x="1252270" y="2045208"/>
                  </a:lnTo>
                  <a:lnTo>
                    <a:pt x="139141" y="2045208"/>
                  </a:lnTo>
                  <a:lnTo>
                    <a:pt x="95160" y="2038114"/>
                  </a:lnTo>
                  <a:lnTo>
                    <a:pt x="56965" y="2018362"/>
                  </a:lnTo>
                  <a:lnTo>
                    <a:pt x="26845" y="1988242"/>
                  </a:lnTo>
                  <a:lnTo>
                    <a:pt x="7093" y="1950047"/>
                  </a:lnTo>
                  <a:lnTo>
                    <a:pt x="0" y="1906066"/>
                  </a:lnTo>
                  <a:lnTo>
                    <a:pt x="0" y="139141"/>
                  </a:lnTo>
                  <a:close/>
                </a:path>
              </a:pathLst>
            </a:custGeom>
            <a:ln w="12700">
              <a:solidFill>
                <a:srgbClr val="FFFFFF"/>
              </a:solidFill>
            </a:ln>
          </p:spPr>
          <p:txBody>
            <a:bodyPr wrap="square" lIns="0" tIns="0" rIns="0" bIns="0" rtlCol="0"/>
            <a:lstStyle/>
            <a:p>
              <a:endParaRPr/>
            </a:p>
          </p:txBody>
        </p:sp>
        <p:sp>
          <p:nvSpPr>
            <p:cNvPr id="107" name="object 107"/>
            <p:cNvSpPr/>
            <p:nvPr/>
          </p:nvSpPr>
          <p:spPr>
            <a:xfrm>
              <a:off x="571500" y="4458461"/>
              <a:ext cx="1351280" cy="1925955"/>
            </a:xfrm>
            <a:custGeom>
              <a:avLst/>
              <a:gdLst/>
              <a:ahLst/>
              <a:cxnLst/>
              <a:rect l="l" t="t" r="r" b="b"/>
              <a:pathLst>
                <a:path w="1351280" h="1925954">
                  <a:moveTo>
                    <a:pt x="1351026" y="0"/>
                  </a:moveTo>
                  <a:lnTo>
                    <a:pt x="0" y="0"/>
                  </a:lnTo>
                  <a:lnTo>
                    <a:pt x="0" y="1925574"/>
                  </a:lnTo>
                  <a:lnTo>
                    <a:pt x="1351026" y="1925574"/>
                  </a:lnTo>
                  <a:lnTo>
                    <a:pt x="1351026" y="0"/>
                  </a:lnTo>
                  <a:close/>
                </a:path>
              </a:pathLst>
            </a:custGeom>
            <a:solidFill>
              <a:srgbClr val="8484B7"/>
            </a:solidFill>
          </p:spPr>
          <p:txBody>
            <a:bodyPr wrap="square" lIns="0" tIns="0" rIns="0" bIns="0" rtlCol="0"/>
            <a:lstStyle/>
            <a:p>
              <a:endParaRPr/>
            </a:p>
          </p:txBody>
        </p:sp>
      </p:grpSp>
      <p:sp>
        <p:nvSpPr>
          <p:cNvPr id="108" name="object 108"/>
          <p:cNvSpPr txBox="1"/>
          <p:nvPr/>
        </p:nvSpPr>
        <p:spPr>
          <a:xfrm>
            <a:off x="637117" y="4457190"/>
            <a:ext cx="1149985" cy="1230630"/>
          </a:xfrm>
          <a:prstGeom prst="rect">
            <a:avLst/>
          </a:prstGeom>
        </p:spPr>
        <p:txBody>
          <a:bodyPr vert="horz" wrap="square" lIns="0" tIns="36830" rIns="0" bIns="0" rtlCol="0">
            <a:spAutoFit/>
          </a:bodyPr>
          <a:lstStyle/>
          <a:p>
            <a:pPr marL="340995" marR="5080" indent="-201930">
              <a:lnSpc>
                <a:spcPts val="1510"/>
              </a:lnSpc>
              <a:spcBef>
                <a:spcPts val="290"/>
              </a:spcBef>
            </a:pPr>
            <a:r>
              <a:rPr sz="1400" dirty="0">
                <a:solidFill>
                  <a:srgbClr val="FFFFFF"/>
                </a:solidFill>
                <a:latin typeface="Segoe UI"/>
                <a:cs typeface="Segoe UI"/>
              </a:rPr>
              <a:t>3</a:t>
            </a:r>
            <a:r>
              <a:rPr sz="1400" spc="-10" dirty="0">
                <a:solidFill>
                  <a:srgbClr val="FFFFFF"/>
                </a:solidFill>
                <a:latin typeface="Segoe UI"/>
                <a:cs typeface="Segoe UI"/>
              </a:rPr>
              <a:t> Exogenous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Temp</a:t>
            </a:r>
            <a:endParaRPr sz="1400" dirty="0">
              <a:latin typeface="Segoe UI"/>
              <a:cs typeface="Segoe UI"/>
            </a:endParaRPr>
          </a:p>
          <a:p>
            <a:pPr marL="297815" indent="-285750">
              <a:lnSpc>
                <a:spcPct val="100000"/>
              </a:lnSpc>
              <a:spcBef>
                <a:spcPts val="420"/>
              </a:spcBef>
              <a:buFont typeface="Arial"/>
              <a:buChar char="•"/>
              <a:tabLst>
                <a:tab pos="297815" algn="l"/>
                <a:tab pos="298450" algn="l"/>
              </a:tabLst>
            </a:pPr>
            <a:r>
              <a:rPr lang="en-US" sz="1400" b="1" dirty="0">
                <a:solidFill>
                  <a:schemeClr val="bg1"/>
                </a:solidFill>
                <a:latin typeface="Segoe UI"/>
                <a:cs typeface="Segoe UI"/>
              </a:rPr>
              <a:t>RH</a:t>
            </a:r>
            <a:endParaRPr sz="1400" b="1" dirty="0">
              <a:solidFill>
                <a:schemeClr val="bg1"/>
              </a:solidFill>
              <a:latin typeface="Segoe UI"/>
              <a:cs typeface="Segoe UI"/>
            </a:endParaRPr>
          </a:p>
          <a:p>
            <a:pPr marL="297815" indent="-285750">
              <a:lnSpc>
                <a:spcPct val="100000"/>
              </a:lnSpc>
              <a:spcBef>
                <a:spcPts val="420"/>
              </a:spcBef>
              <a:buFont typeface="Arial"/>
              <a:buChar char="•"/>
              <a:tabLst>
                <a:tab pos="297815" algn="l"/>
                <a:tab pos="298450" algn="l"/>
              </a:tabLst>
            </a:pPr>
            <a:r>
              <a:rPr lang="en-US" sz="1400" spc="-10" dirty="0">
                <a:solidFill>
                  <a:srgbClr val="FFFFFF"/>
                </a:solidFill>
                <a:latin typeface="Segoe UI"/>
                <a:cs typeface="Segoe UI"/>
              </a:rPr>
              <a:t>AH</a:t>
            </a:r>
            <a:endParaRPr sz="1400" dirty="0">
              <a:latin typeface="Segoe UI"/>
              <a:cs typeface="Segoe UI"/>
            </a:endParaRPr>
          </a:p>
        </p:txBody>
      </p:sp>
      <p:sp>
        <p:nvSpPr>
          <p:cNvPr id="109" name="object 10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16</a:t>
            </a:fld>
            <a:endParaRPr spc="-50" dirty="0"/>
          </a:p>
        </p:txBody>
      </p:sp>
      <p:sp>
        <p:nvSpPr>
          <p:cNvPr id="111" name="object 86">
            <a:extLst>
              <a:ext uri="{FF2B5EF4-FFF2-40B4-BE49-F238E27FC236}">
                <a16:creationId xmlns:a16="http://schemas.microsoft.com/office/drawing/2014/main" id="{0E841DF7-689D-F68B-40EB-682FF0B75257}"/>
              </a:ext>
            </a:extLst>
          </p:cNvPr>
          <p:cNvSpPr/>
          <p:nvPr/>
        </p:nvSpPr>
        <p:spPr>
          <a:xfrm rot="10800000" flipH="1">
            <a:off x="1189251" y="4111404"/>
            <a:ext cx="45719" cy="286731"/>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C1ACD0B1-FDD6-749B-42A5-38240D12B8AF}"/>
              </a:ext>
            </a:extLst>
          </p:cNvPr>
          <p:cNvSpPr txBox="1"/>
          <p:nvPr/>
        </p:nvSpPr>
        <p:spPr>
          <a:xfrm>
            <a:off x="653502" y="5702342"/>
            <a:ext cx="1149985" cy="688650"/>
          </a:xfrm>
          <a:prstGeom prst="rect">
            <a:avLst/>
          </a:prstGeom>
        </p:spPr>
        <p:txBody>
          <a:bodyPr vert="horz" wrap="square" lIns="0" tIns="36830" rIns="0" bIns="0" rtlCol="0">
            <a:spAutoFit/>
          </a:bodyPr>
          <a:lstStyle/>
          <a:p>
            <a:pPr marL="340995" marR="5080" indent="-201930">
              <a:lnSpc>
                <a:spcPts val="1510"/>
              </a:lnSpc>
              <a:spcBef>
                <a:spcPts val="290"/>
              </a:spcBef>
            </a:pPr>
            <a:r>
              <a:rPr lang="en-US" sz="1400" spc="-10" dirty="0">
                <a:solidFill>
                  <a:srgbClr val="FFFFFF"/>
                </a:solidFill>
                <a:latin typeface="Segoe UI"/>
                <a:cs typeface="Segoe UI"/>
              </a:rPr>
              <a:t>1</a:t>
            </a:r>
            <a:r>
              <a:rPr sz="1400" spc="-10" dirty="0">
                <a:solidFill>
                  <a:srgbClr val="FFFFFF"/>
                </a:solidFill>
                <a:latin typeface="Segoe UI"/>
                <a:cs typeface="Segoe UI"/>
              </a:rPr>
              <a:t> </a:t>
            </a:r>
            <a:r>
              <a:rPr lang="en-US" sz="1400" spc="-10" dirty="0">
                <a:solidFill>
                  <a:srgbClr val="FFFFFF"/>
                </a:solidFill>
                <a:latin typeface="Segoe UI"/>
                <a:cs typeface="Segoe UI"/>
              </a:rPr>
              <a:t>Temporal</a:t>
            </a:r>
            <a:r>
              <a:rPr sz="1400" spc="-10" dirty="0">
                <a:solidFill>
                  <a:srgbClr val="FFFFFF"/>
                </a:solidFill>
                <a:latin typeface="Segoe UI"/>
                <a:cs typeface="Segoe UI"/>
              </a:rPr>
              <a:t>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Datetime</a:t>
            </a:r>
            <a:endParaRPr sz="1400" dirty="0">
              <a:latin typeface="Segoe UI"/>
              <a:cs typeface="Segoe UI"/>
            </a:endParaRPr>
          </a:p>
        </p:txBody>
      </p:sp>
      <p:sp>
        <p:nvSpPr>
          <p:cNvPr id="117" name="object 69">
            <a:extLst>
              <a:ext uri="{FF2B5EF4-FFF2-40B4-BE49-F238E27FC236}">
                <a16:creationId xmlns:a16="http://schemas.microsoft.com/office/drawing/2014/main" id="{5A07B48B-6628-82B9-9E25-3A6C620D94C0}"/>
              </a:ext>
            </a:extLst>
          </p:cNvPr>
          <p:cNvSpPr txBox="1"/>
          <p:nvPr/>
        </p:nvSpPr>
        <p:spPr>
          <a:xfrm>
            <a:off x="4340500" y="4558874"/>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PT08.S2(NMHC</a:t>
            </a:r>
            <a:endParaRPr sz="1400" dirty="0">
              <a:latin typeface="Segoe UI"/>
              <a:cs typeface="Segoe UI"/>
            </a:endParaRPr>
          </a:p>
        </p:txBody>
      </p:sp>
      <p:sp>
        <p:nvSpPr>
          <p:cNvPr id="118" name="object 74">
            <a:extLst>
              <a:ext uri="{FF2B5EF4-FFF2-40B4-BE49-F238E27FC236}">
                <a16:creationId xmlns:a16="http://schemas.microsoft.com/office/drawing/2014/main" id="{310C1749-E9A6-0B29-13B2-AF76795E9A92}"/>
              </a:ext>
            </a:extLst>
          </p:cNvPr>
          <p:cNvSpPr txBox="1"/>
          <p:nvPr/>
        </p:nvSpPr>
        <p:spPr>
          <a:xfrm>
            <a:off x="4531166" y="5456883"/>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PT08.S4(NO2)</a:t>
            </a:r>
            <a:endParaRPr sz="1400" dirty="0">
              <a:latin typeface="Segoe UI"/>
              <a:cs typeface="Segoe UI"/>
            </a:endParaRPr>
          </a:p>
        </p:txBody>
      </p:sp>
      <p:sp>
        <p:nvSpPr>
          <p:cNvPr id="119" name="object 102">
            <a:extLst>
              <a:ext uri="{FF2B5EF4-FFF2-40B4-BE49-F238E27FC236}">
                <a16:creationId xmlns:a16="http://schemas.microsoft.com/office/drawing/2014/main" id="{06B21F62-B0D6-A92E-9740-1928DE598136}"/>
              </a:ext>
            </a:extLst>
          </p:cNvPr>
          <p:cNvSpPr/>
          <p:nvPr/>
        </p:nvSpPr>
        <p:spPr>
          <a:xfrm>
            <a:off x="5843660" y="5432453"/>
            <a:ext cx="644681" cy="770777"/>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grpSp>
        <p:nvGrpSpPr>
          <p:cNvPr id="120" name="object 40">
            <a:extLst>
              <a:ext uri="{FF2B5EF4-FFF2-40B4-BE49-F238E27FC236}">
                <a16:creationId xmlns:a16="http://schemas.microsoft.com/office/drawing/2014/main" id="{A46343FF-0CC3-C53B-6931-CB48FA8C5BCD}"/>
              </a:ext>
            </a:extLst>
          </p:cNvPr>
          <p:cNvGrpSpPr/>
          <p:nvPr/>
        </p:nvGrpSpPr>
        <p:grpSpPr>
          <a:xfrm>
            <a:off x="5812959" y="2528824"/>
            <a:ext cx="1983360" cy="762254"/>
            <a:chOff x="5819775" y="3526916"/>
            <a:chExt cx="1983360" cy="762254"/>
          </a:xfrm>
        </p:grpSpPr>
        <p:sp>
          <p:nvSpPr>
            <p:cNvPr id="121" name="object 41">
              <a:extLst>
                <a:ext uri="{FF2B5EF4-FFF2-40B4-BE49-F238E27FC236}">
                  <a16:creationId xmlns:a16="http://schemas.microsoft.com/office/drawing/2014/main" id="{452F6DD5-13BB-53D8-AE2C-20E9E7C5EC47}"/>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2" name="object 42">
              <a:extLst>
                <a:ext uri="{FF2B5EF4-FFF2-40B4-BE49-F238E27FC236}">
                  <a16:creationId xmlns:a16="http://schemas.microsoft.com/office/drawing/2014/main" id="{B9DEA736-DF41-E6D0-1412-1D30A7CE06CE}"/>
                </a:ext>
              </a:extLst>
            </p:cNvPr>
            <p:cNvSpPr/>
            <p:nvPr/>
          </p:nvSpPr>
          <p:spPr>
            <a:xfrm>
              <a:off x="6372987" y="3526916"/>
              <a:ext cx="1430148" cy="762254"/>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Concentration Detection</a:t>
              </a:r>
            </a:p>
            <a:p>
              <a:pPr algn="ctr"/>
              <a:r>
                <a:rPr lang="en-US" sz="1400" dirty="0">
                  <a:solidFill>
                    <a:schemeClr val="bg1"/>
                  </a:solidFill>
                </a:rPr>
                <a:t>(Ground Truth)</a:t>
              </a:r>
              <a:endParaRPr sz="1600" dirty="0">
                <a:solidFill>
                  <a:schemeClr val="bg1"/>
                </a:solidFill>
              </a:endParaRPr>
            </a:p>
          </p:txBody>
        </p:sp>
      </p:grpSp>
      <p:grpSp>
        <p:nvGrpSpPr>
          <p:cNvPr id="124" name="object 40">
            <a:extLst>
              <a:ext uri="{FF2B5EF4-FFF2-40B4-BE49-F238E27FC236}">
                <a16:creationId xmlns:a16="http://schemas.microsoft.com/office/drawing/2014/main" id="{79C5DD5A-91C4-E084-8490-0C288B87F927}"/>
              </a:ext>
            </a:extLst>
          </p:cNvPr>
          <p:cNvGrpSpPr/>
          <p:nvPr/>
        </p:nvGrpSpPr>
        <p:grpSpPr>
          <a:xfrm>
            <a:off x="7739759" y="2535539"/>
            <a:ext cx="1935607" cy="890290"/>
            <a:chOff x="5819775" y="3542904"/>
            <a:chExt cx="1935607" cy="890290"/>
          </a:xfrm>
        </p:grpSpPr>
        <p:sp>
          <p:nvSpPr>
            <p:cNvPr id="125" name="object 41">
              <a:extLst>
                <a:ext uri="{FF2B5EF4-FFF2-40B4-BE49-F238E27FC236}">
                  <a16:creationId xmlns:a16="http://schemas.microsoft.com/office/drawing/2014/main" id="{0B0B5A07-E15C-D3C2-5CBF-6282438A8F2D}"/>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6" name="object 42">
              <a:extLst>
                <a:ext uri="{FF2B5EF4-FFF2-40B4-BE49-F238E27FC236}">
                  <a16:creationId xmlns:a16="http://schemas.microsoft.com/office/drawing/2014/main" id="{5D4C8E66-95B8-7FED-3CCC-845ECE5A1067}"/>
                </a:ext>
              </a:extLst>
            </p:cNvPr>
            <p:cNvSpPr/>
            <p:nvPr/>
          </p:nvSpPr>
          <p:spPr>
            <a:xfrm>
              <a:off x="6177618" y="3542904"/>
              <a:ext cx="1577764" cy="89029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Responds</a:t>
              </a:r>
            </a:p>
            <a:p>
              <a:pPr algn="ctr"/>
              <a:r>
                <a:rPr lang="en-US" sz="1400" dirty="0">
                  <a:solidFill>
                    <a:schemeClr val="bg1"/>
                  </a:solidFill>
                </a:rPr>
                <a:t>Detection</a:t>
              </a:r>
            </a:p>
            <a:p>
              <a:pPr algn="ctr"/>
              <a:r>
                <a:rPr lang="en-US" sz="1400" dirty="0">
                  <a:solidFill>
                    <a:schemeClr val="bg1"/>
                  </a:solidFill>
                </a:rPr>
                <a:t>(Nominally Targeted)</a:t>
              </a:r>
            </a:p>
            <a:p>
              <a:pPr algn="ctr"/>
              <a:endParaRPr lang="en-US" sz="1400" dirty="0">
                <a:solidFill>
                  <a:schemeClr val="bg1"/>
                </a:solidFill>
              </a:endParaRPr>
            </a:p>
            <a:p>
              <a:endParaRPr sz="1400" dirty="0"/>
            </a:p>
          </p:txBody>
        </p:sp>
      </p:grpSp>
      <p:grpSp>
        <p:nvGrpSpPr>
          <p:cNvPr id="132" name="object 40">
            <a:extLst>
              <a:ext uri="{FF2B5EF4-FFF2-40B4-BE49-F238E27FC236}">
                <a16:creationId xmlns:a16="http://schemas.microsoft.com/office/drawing/2014/main" id="{5BDE8BA3-AD31-02B6-F3B2-EEF7EB440F46}"/>
              </a:ext>
            </a:extLst>
          </p:cNvPr>
          <p:cNvGrpSpPr/>
          <p:nvPr/>
        </p:nvGrpSpPr>
        <p:grpSpPr>
          <a:xfrm>
            <a:off x="9547350" y="2550018"/>
            <a:ext cx="1935607" cy="582393"/>
            <a:chOff x="5819775" y="3542904"/>
            <a:chExt cx="1935607" cy="582393"/>
          </a:xfrm>
        </p:grpSpPr>
        <p:sp>
          <p:nvSpPr>
            <p:cNvPr id="133" name="object 41">
              <a:extLst>
                <a:ext uri="{FF2B5EF4-FFF2-40B4-BE49-F238E27FC236}">
                  <a16:creationId xmlns:a16="http://schemas.microsoft.com/office/drawing/2014/main" id="{B6E85743-029B-FBBA-B601-5CB9F69756F3}"/>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34" name="object 42">
              <a:extLst>
                <a:ext uri="{FF2B5EF4-FFF2-40B4-BE49-F238E27FC236}">
                  <a16:creationId xmlns:a16="http://schemas.microsoft.com/office/drawing/2014/main" id="{D58D81D5-7E48-163F-E1D4-7587EB62758A}"/>
                </a:ext>
              </a:extLst>
            </p:cNvPr>
            <p:cNvSpPr/>
            <p:nvPr/>
          </p:nvSpPr>
          <p:spPr>
            <a:xfrm>
              <a:off x="6177618" y="3542904"/>
              <a:ext cx="1577764" cy="582393"/>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Exogenous Factors:</a:t>
              </a:r>
            </a:p>
            <a:p>
              <a:pPr algn="ctr"/>
              <a:r>
                <a:rPr lang="en-US" sz="1400" dirty="0">
                  <a:solidFill>
                    <a:schemeClr val="bg1"/>
                  </a:solidFill>
                </a:rPr>
                <a:t>T, </a:t>
              </a:r>
              <a:r>
                <a:rPr lang="en-US" sz="1400" b="1" dirty="0">
                  <a:solidFill>
                    <a:schemeClr val="bg1"/>
                  </a:solidFill>
                </a:rPr>
                <a:t>RH</a:t>
              </a:r>
              <a:r>
                <a:rPr lang="en-US" sz="1400" dirty="0">
                  <a:solidFill>
                    <a:schemeClr val="bg1"/>
                  </a:solidFill>
                </a:rPr>
                <a:t>, AH</a:t>
              </a:r>
            </a:p>
            <a:p>
              <a:pPr algn="ctr"/>
              <a:endParaRPr lang="en-US" sz="1400" dirty="0">
                <a:solidFill>
                  <a:schemeClr val="bg1"/>
                </a:solidFill>
              </a:endParaRPr>
            </a:p>
            <a:p>
              <a:endParaRPr sz="140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06881" y="990600"/>
            <a:ext cx="5222835" cy="556929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Segoe UI" panose="020B0502040204020203" pitchFamily="34" charset="0"/>
                <a:cs typeface="Segoe UI" panose="020B0502040204020203" pitchFamily="34" charset="0"/>
              </a:rPr>
              <a:t>Key Findings:</a:t>
            </a:r>
            <a:endParaRPr lang="en-US"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Each slice of the pie chart represents the mean of concentration of a gas throughout the year. Concentration of tungsten oxide (PTO8_S4_NO2) is maximum.</a:t>
            </a:r>
          </a:p>
          <a:p>
            <a:pPr>
              <a:spcAft>
                <a:spcPts val="1200"/>
              </a:spcAft>
            </a:pPr>
            <a:r>
              <a:rPr lang="en-US" sz="2000" dirty="0">
                <a:latin typeface="Segoe UI" panose="020B0502040204020203" pitchFamily="34" charset="0"/>
                <a:cs typeface="Segoe UI" panose="020B0502040204020203" pitchFamily="34" charset="0"/>
              </a:rPr>
              <a:t>Key Need:</a:t>
            </a:r>
            <a:endParaRPr lang="en-AU" sz="2000"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Recently, new sensing technologies and systems for achieving a truly pervasive air quality (AQ) monitoring capability in cities are being developed. The primary driver is actually the current coarse grained and sparse AQ measuring mesh that is based on costly and cumbersome conventional </a:t>
            </a:r>
            <a:r>
              <a:rPr lang="en-AU" b="0" dirty="0" err="1">
                <a:latin typeface="Segoe UI" panose="020B0502040204020203" pitchFamily="34" charset="0"/>
                <a:cs typeface="Segoe UI" panose="020B0502040204020203" pitchFamily="34" charset="0"/>
              </a:rPr>
              <a:t>analyzers</a:t>
            </a:r>
            <a:r>
              <a:rPr lang="en-AU" b="0" dirty="0">
                <a:latin typeface="Segoe UI" panose="020B0502040204020203" pitchFamily="34" charset="0"/>
                <a:cs typeface="Segoe UI" panose="020B0502040204020203" pitchFamily="34" charset="0"/>
              </a:rPr>
              <a:t>. </a:t>
            </a:r>
          </a:p>
          <a:p>
            <a:pPr algn="just">
              <a:spcAft>
                <a:spcPts val="1200"/>
              </a:spcAft>
            </a:pPr>
            <a:r>
              <a:rPr lang="en-AU" sz="2000" dirty="0">
                <a:cs typeface="Segoe UI" panose="020B0502040204020203" pitchFamily="34" charset="0"/>
              </a:rPr>
              <a:t>→</a:t>
            </a:r>
            <a:r>
              <a:rPr lang="en-AU" b="0" dirty="0">
                <a:latin typeface="Segoe UI" panose="020B0502040204020203" pitchFamily="34" charset="0"/>
                <a:cs typeface="Segoe UI" panose="020B0502040204020203" pitchFamily="34" charset="0"/>
              </a:rPr>
              <a:t> These are challenged by the need for obtaining a detailed and representative map of the true concentrations of pollutants in the city. E. Esposito </a:t>
            </a:r>
            <a:r>
              <a:rPr lang="en-AU" b="0" dirty="0" err="1">
                <a:latin typeface="Segoe UI" panose="020B0502040204020203" pitchFamily="34" charset="0"/>
                <a:cs typeface="Segoe UI" panose="020B0502040204020203" pitchFamily="34" charset="0"/>
              </a:rPr>
              <a:t>et.al</a:t>
            </a:r>
            <a:r>
              <a:rPr lang="en-AU" b="0" dirty="0">
                <a:latin typeface="Segoe UI" panose="020B0502040204020203" pitchFamily="34" charset="0"/>
                <a:cs typeface="Segoe UI" panose="020B0502040204020203" pitchFamily="34" charset="0"/>
              </a:rPr>
              <a:t>., 2016</a:t>
            </a:r>
          </a:p>
          <a:p>
            <a:pPr marL="285750" indent="-285750">
              <a:spcAft>
                <a:spcPts val="1200"/>
              </a:spcAft>
              <a:buFont typeface="Arial" panose="020B0604020202020204" pitchFamily="34" charset="0"/>
              <a:buChar char="•"/>
            </a:pPr>
            <a:endParaRPr lang="en-AU" b="0" dirty="0">
              <a:latin typeface="Segoe UI" panose="020B0502040204020203" pitchFamily="34" charset="0"/>
              <a:cs typeface="Segoe UI" panose="020B0502040204020203" pitchFamily="34" charset="0"/>
            </a:endParaRPr>
          </a:p>
          <a:p>
            <a:pPr>
              <a:spcAft>
                <a:spcPts val="1200"/>
              </a:spcAft>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pic>
        <p:nvPicPr>
          <p:cNvPr id="8" name="Picture 7" descr="Chart, pie chart&#10;&#10;Description automatically generated">
            <a:extLst>
              <a:ext uri="{FF2B5EF4-FFF2-40B4-BE49-F238E27FC236}">
                <a16:creationId xmlns:a16="http://schemas.microsoft.com/office/drawing/2014/main" id="{2A8A4C17-B9C5-160B-C0A1-6348149F6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716" y="651704"/>
            <a:ext cx="6066544" cy="5215696"/>
          </a:xfrm>
          <a:prstGeom prst="rect">
            <a:avLst/>
          </a:prstGeom>
        </p:spPr>
      </p:pic>
      <p:sp>
        <p:nvSpPr>
          <p:cNvPr id="10" name="TextBox 9">
            <a:extLst>
              <a:ext uri="{FF2B5EF4-FFF2-40B4-BE49-F238E27FC236}">
                <a16:creationId xmlns:a16="http://schemas.microsoft.com/office/drawing/2014/main" id="{FA8DF6CA-4CF5-B45E-75CF-E94E08709C22}"/>
              </a:ext>
            </a:extLst>
          </p:cNvPr>
          <p:cNvSpPr txBox="1"/>
          <p:nvPr/>
        </p:nvSpPr>
        <p:spPr>
          <a:xfrm>
            <a:off x="6831411" y="5867400"/>
            <a:ext cx="4570483" cy="738664"/>
          </a:xfrm>
          <a:prstGeom prst="rect">
            <a:avLst/>
          </a:prstGeom>
          <a:noFill/>
        </p:spPr>
        <p:txBody>
          <a:bodyPr wrap="square" rtlCol="0">
            <a:spAutoFit/>
          </a:bodyPr>
          <a:lstStyle/>
          <a:p>
            <a:r>
              <a:rPr lang="en-AU" sz="1400" dirty="0"/>
              <a:t>Datetime Length: 	2004-03-10 - 2005-04-04</a:t>
            </a:r>
          </a:p>
          <a:p>
            <a:r>
              <a:rPr lang="en-AU" sz="1400" dirty="0"/>
              <a:t>Country: 		Italy </a:t>
            </a:r>
          </a:p>
          <a:p>
            <a:r>
              <a:rPr lang="en-AU" sz="1400" dirty="0"/>
              <a:t>City:		assumed Milan</a:t>
            </a:r>
            <a:endParaRPr lang="en-US" sz="1400" dirty="0"/>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Share of AQ Pollutants</a:t>
            </a:r>
            <a:endParaRPr lang="en-AU" spc="-1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91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Stats of AQ Pollutants</a:t>
            </a:r>
            <a:endParaRPr lang="en-AU" spc="-10" dirty="0">
              <a:latin typeface="Segoe UI" panose="020B0502040204020203" pitchFamily="34" charset="0"/>
              <a:cs typeface="Segoe UI" panose="020B0502040204020203" pitchFamily="34" charset="0"/>
            </a:endParaRPr>
          </a:p>
        </p:txBody>
      </p:sp>
      <p:pic>
        <p:nvPicPr>
          <p:cNvPr id="5" name="Picture 4" descr="Table&#10;&#10;Description automatically generated">
            <a:extLst>
              <a:ext uri="{FF2B5EF4-FFF2-40B4-BE49-F238E27FC236}">
                <a16:creationId xmlns:a16="http://schemas.microsoft.com/office/drawing/2014/main" id="{51AE2334-08D0-D5C3-75A8-01187E9F6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4" y="1660146"/>
            <a:ext cx="11121457" cy="2645829"/>
          </a:xfrm>
          <a:prstGeom prst="rect">
            <a:avLst/>
          </a:prstGeom>
        </p:spPr>
      </p:pic>
    </p:spTree>
    <p:extLst>
      <p:ext uri="{BB962C8B-B14F-4D97-AF65-F5344CB8AC3E}">
        <p14:creationId xmlns:p14="http://schemas.microsoft.com/office/powerpoint/2010/main" val="1251193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Reference Measurement on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a:xfrm>
            <a:off x="8247454" y="419697"/>
            <a:ext cx="3335486" cy="216172"/>
          </a:xfrm>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a:xfrm>
            <a:off x="8247453" y="194653"/>
            <a:ext cx="3335487" cy="216172"/>
          </a:xfrm>
        </p:spPr>
        <p:txBody>
          <a:bodyPr/>
          <a:lstStyle/>
          <a:p>
            <a:endParaRPr lang="en-US" dirty="0"/>
          </a:p>
        </p:txBody>
      </p:sp>
      <p:pic>
        <p:nvPicPr>
          <p:cNvPr id="5" name="Picture 4" descr="Chart, line chart&#10;&#10;Description automatically generated">
            <a:extLst>
              <a:ext uri="{FF2B5EF4-FFF2-40B4-BE49-F238E27FC236}">
                <a16:creationId xmlns:a16="http://schemas.microsoft.com/office/drawing/2014/main" id="{F9C8764D-3FFA-B08D-B7BB-9645555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32" y="1289797"/>
            <a:ext cx="2468556" cy="1851417"/>
          </a:xfrm>
          <a:prstGeom prst="rect">
            <a:avLst/>
          </a:prstGeom>
        </p:spPr>
      </p:pic>
      <p:pic>
        <p:nvPicPr>
          <p:cNvPr id="6" name="Picture 5" descr="Chart, line chart&#10;&#10;Description automatically generated">
            <a:extLst>
              <a:ext uri="{FF2B5EF4-FFF2-40B4-BE49-F238E27FC236}">
                <a16:creationId xmlns:a16="http://schemas.microsoft.com/office/drawing/2014/main" id="{6625A56B-512B-DD3E-3984-854C267F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70" y="1270076"/>
            <a:ext cx="2575527" cy="1818503"/>
          </a:xfrm>
          <a:prstGeom prst="rect">
            <a:avLst/>
          </a:prstGeom>
        </p:spPr>
      </p:pic>
      <p:pic>
        <p:nvPicPr>
          <p:cNvPr id="7" name="Picture 6" descr="Chart, line chart&#10;&#10;Description automatically generated">
            <a:extLst>
              <a:ext uri="{FF2B5EF4-FFF2-40B4-BE49-F238E27FC236}">
                <a16:creationId xmlns:a16="http://schemas.microsoft.com/office/drawing/2014/main" id="{3D65F6F3-A062-FCFC-4435-3B2A624E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352" y="1322711"/>
            <a:ext cx="2715412" cy="1818503"/>
          </a:xfrm>
          <a:prstGeom prst="rect">
            <a:avLst/>
          </a:prstGeom>
        </p:spPr>
      </p:pic>
      <p:pic>
        <p:nvPicPr>
          <p:cNvPr id="10" name="Picture 9" descr="Chart&#10;&#10;Description automatically generated">
            <a:extLst>
              <a:ext uri="{FF2B5EF4-FFF2-40B4-BE49-F238E27FC236}">
                <a16:creationId xmlns:a16="http://schemas.microsoft.com/office/drawing/2014/main" id="{0C9EB0F5-837E-D713-1253-4635E2F08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704" y="3453686"/>
            <a:ext cx="2600212" cy="1818503"/>
          </a:xfrm>
          <a:prstGeom prst="rect">
            <a:avLst/>
          </a:prstGeom>
        </p:spPr>
      </p:pic>
      <p:pic>
        <p:nvPicPr>
          <p:cNvPr id="11" name="Picture 10" descr="Chart&#10;&#10;Description automatically generated">
            <a:extLst>
              <a:ext uri="{FF2B5EF4-FFF2-40B4-BE49-F238E27FC236}">
                <a16:creationId xmlns:a16="http://schemas.microsoft.com/office/drawing/2014/main" id="{9919088B-7E4D-805D-0B4F-9C06AE55F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234" y="3412543"/>
            <a:ext cx="2550842" cy="1859646"/>
          </a:xfrm>
          <a:prstGeom prst="rect">
            <a:avLst/>
          </a:prstGeom>
        </p:spPr>
      </p:pic>
      <p:pic>
        <p:nvPicPr>
          <p:cNvPr id="12" name="Picture 11" descr="Chart&#10;&#10;Description automatically generated">
            <a:extLst>
              <a:ext uri="{FF2B5EF4-FFF2-40B4-BE49-F238E27FC236}">
                <a16:creationId xmlns:a16="http://schemas.microsoft.com/office/drawing/2014/main" id="{DDE70D3F-B949-6F06-C0E1-A192AF694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3429000"/>
            <a:ext cx="2633127" cy="1843189"/>
          </a:xfrm>
          <a:prstGeom prst="rect">
            <a:avLst/>
          </a:prstGeom>
        </p:spPr>
      </p:pic>
      <p:sp>
        <p:nvSpPr>
          <p:cNvPr id="13" name="Text Placeholder 3">
            <a:extLst>
              <a:ext uri="{FF2B5EF4-FFF2-40B4-BE49-F238E27FC236}">
                <a16:creationId xmlns:a16="http://schemas.microsoft.com/office/drawing/2014/main" id="{D9CD1B9F-1042-110A-1401-F08A9B71387E}"/>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AFC10090-EF2A-98B2-2F8F-E7C9D5F750B0}"/>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2893390D-6880-2505-BAE9-F89B957E3DB9}"/>
              </a:ext>
            </a:extLst>
          </p:cNvPr>
          <p:cNvSpPr txBox="1"/>
          <p:nvPr/>
        </p:nvSpPr>
        <p:spPr>
          <a:xfrm>
            <a:off x="1905000" y="5396660"/>
            <a:ext cx="9601200" cy="646331"/>
          </a:xfrm>
          <a:prstGeom prst="rect">
            <a:avLst/>
          </a:prstGeom>
          <a:noFill/>
        </p:spPr>
        <p:txBody>
          <a:bodyPr wrap="square">
            <a:spAutoFit/>
          </a:bodyPr>
          <a:lstStyle/>
          <a:p>
            <a:pPr algn="l"/>
            <a:r>
              <a:rPr lang="en-AU" b="0" i="0" dirty="0">
                <a:solidFill>
                  <a:srgbClr val="000000"/>
                </a:solidFill>
                <a:effectLst/>
                <a:latin typeface="Segoe UI" panose="020B0502040204020203" pitchFamily="34" charset="0"/>
                <a:cs typeface="Segoe UI" panose="020B0502040204020203" pitchFamily="34" charset="0"/>
              </a:rPr>
              <a:t>Fig.: Plot of reference concentration data (Roof Dataset). The CO concentration data present a seasonality with time and it is not used in this work.</a:t>
            </a:r>
          </a:p>
        </p:txBody>
      </p:sp>
    </p:spTree>
    <p:extLst>
      <p:ext uri="{BB962C8B-B14F-4D97-AF65-F5344CB8AC3E}">
        <p14:creationId xmlns:p14="http://schemas.microsoft.com/office/powerpoint/2010/main" val="215687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423070"/>
            <a:ext cx="11173930"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AIR QUALITY</a:t>
            </a:r>
            <a:r>
              <a:rPr sz="4000" spc="75" dirty="0"/>
              <a:t> </a:t>
            </a:r>
            <a:r>
              <a:rPr lang="en-US" sz="4000" dirty="0"/>
              <a:t>UNIVARIATE AND MULTIVARIATE PREDICTION WITH DEEP LEARNING CNN-LSTM-ML</a:t>
            </a:r>
            <a:endParaRPr sz="40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lang="en-US" sz="1800" b="0" spc="-35" dirty="0">
                <a:solidFill>
                  <a:srgbClr val="FFFFFF"/>
                </a:solidFill>
                <a:latin typeface="Segoe UI Semilight"/>
                <a:cs typeface="Segoe UI Semilight"/>
              </a:rPr>
              <a:t>AI/ML Senior </a:t>
            </a:r>
            <a:r>
              <a:rPr lang="en-US" spc="-35" dirty="0">
                <a:solidFill>
                  <a:srgbClr val="FFFFFF"/>
                </a:solidFill>
                <a:latin typeface="Segoe UI Semilight"/>
                <a:cs typeface="Segoe UI Semilight"/>
              </a:rPr>
              <a:t>Strategists/ </a:t>
            </a:r>
            <a:r>
              <a:rPr lang="en-US" sz="1800" b="0" spc="-35" dirty="0">
                <a:solidFill>
                  <a:srgbClr val="FFFFFF"/>
                </a:solidFill>
                <a:latin typeface="Segoe UI Semilight"/>
                <a:cs typeface="Segoe UI Semilight"/>
              </a:rPr>
              <a:t>Product Manager</a:t>
            </a:r>
            <a:r>
              <a:rPr sz="1800" b="0" dirty="0">
                <a:solidFill>
                  <a:srgbClr val="FFFFFF"/>
                </a:solidFill>
                <a:latin typeface="Segoe UI Semilight"/>
                <a:cs typeface="Segoe UI Semilight"/>
              </a:rPr>
              <a:t>:</a:t>
            </a:r>
            <a:r>
              <a:rPr lang="en-US" sz="1800" b="0" dirty="0">
                <a:solidFill>
                  <a:srgbClr val="FFFFFF"/>
                </a:solidFill>
                <a:latin typeface="Segoe UI Semilight"/>
                <a:cs typeface="Segoe UI Semilight"/>
              </a:rPr>
              <a:t>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715000"/>
            <a:ext cx="1391689" cy="785358"/>
          </a:xfrm>
          <a:prstGeom prst="rect">
            <a:avLst/>
          </a:prstGeom>
        </p:spPr>
      </p:pic>
    </p:spTree>
    <p:extLst>
      <p:ext uri="{BB962C8B-B14F-4D97-AF65-F5344CB8AC3E}">
        <p14:creationId xmlns:p14="http://schemas.microsoft.com/office/powerpoint/2010/main" val="17901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Sensors Measurement on the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79370BFE-F9D9-5BBD-9243-8BA6A75A2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18" y="1427780"/>
            <a:ext cx="2725489" cy="1904456"/>
          </a:xfrm>
          <a:prstGeom prst="rect">
            <a:avLst/>
          </a:prstGeom>
        </p:spPr>
      </p:pic>
      <p:pic>
        <p:nvPicPr>
          <p:cNvPr id="12" name="Picture 11" descr="Chart, line chart&#10;&#10;Description automatically generated">
            <a:extLst>
              <a:ext uri="{FF2B5EF4-FFF2-40B4-BE49-F238E27FC236}">
                <a16:creationId xmlns:a16="http://schemas.microsoft.com/office/drawing/2014/main" id="{7995AD2F-5676-893C-54C8-183DD1F0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00" y="1464459"/>
            <a:ext cx="2700096" cy="1887528"/>
          </a:xfrm>
          <a:prstGeom prst="rect">
            <a:avLst/>
          </a:prstGeom>
        </p:spPr>
      </p:pic>
      <p:pic>
        <p:nvPicPr>
          <p:cNvPr id="22" name="Picture 21" descr="Chart&#10;&#10;Description automatically generated">
            <a:extLst>
              <a:ext uri="{FF2B5EF4-FFF2-40B4-BE49-F238E27FC236}">
                <a16:creationId xmlns:a16="http://schemas.microsoft.com/office/drawing/2014/main" id="{06816DDE-90CE-7ECA-1D3D-1F6700979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146" y="1410851"/>
            <a:ext cx="2784739" cy="1921385"/>
          </a:xfrm>
          <a:prstGeom prst="rect">
            <a:avLst/>
          </a:prstGeom>
        </p:spPr>
      </p:pic>
      <p:pic>
        <p:nvPicPr>
          <p:cNvPr id="29" name="Picture 28" descr="Chart, line chart&#10;&#10;Description automatically generated">
            <a:extLst>
              <a:ext uri="{FF2B5EF4-FFF2-40B4-BE49-F238E27FC236}">
                <a16:creationId xmlns:a16="http://schemas.microsoft.com/office/drawing/2014/main" id="{32426ADC-B323-619F-E429-D51AD4D1D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507" y="3514477"/>
            <a:ext cx="2750882" cy="1879064"/>
          </a:xfrm>
          <a:prstGeom prst="rect">
            <a:avLst/>
          </a:prstGeom>
        </p:spPr>
      </p:pic>
      <p:pic>
        <p:nvPicPr>
          <p:cNvPr id="30" name="Picture 29" descr="Chart&#10;&#10;Description automatically generated">
            <a:extLst>
              <a:ext uri="{FF2B5EF4-FFF2-40B4-BE49-F238E27FC236}">
                <a16:creationId xmlns:a16="http://schemas.microsoft.com/office/drawing/2014/main" id="{6EB8A41C-0FE4-BC9E-1E1B-45688EFFC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416" y="3551156"/>
            <a:ext cx="2683167" cy="1879064"/>
          </a:xfrm>
          <a:prstGeom prst="rect">
            <a:avLst/>
          </a:prstGeom>
        </p:spPr>
      </p:pic>
      <p:sp>
        <p:nvSpPr>
          <p:cNvPr id="31" name="Text Placeholder 3">
            <a:extLst>
              <a:ext uri="{FF2B5EF4-FFF2-40B4-BE49-F238E27FC236}">
                <a16:creationId xmlns:a16="http://schemas.microsoft.com/office/drawing/2014/main" id="{A14D2A3C-0B01-EA9D-B9D5-D611A0DDE742}"/>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32" name="Text Placeholder 12">
            <a:extLst>
              <a:ext uri="{FF2B5EF4-FFF2-40B4-BE49-F238E27FC236}">
                <a16:creationId xmlns:a16="http://schemas.microsoft.com/office/drawing/2014/main" id="{26932A5B-AB00-3338-6240-2C93A615EF36}"/>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E95C80DF-C1BA-4C6D-6812-93799F53ACC4}"/>
              </a:ext>
            </a:extLst>
          </p:cNvPr>
          <p:cNvSpPr txBox="1"/>
          <p:nvPr/>
        </p:nvSpPr>
        <p:spPr>
          <a:xfrm>
            <a:off x="1293543" y="5430220"/>
            <a:ext cx="9987571" cy="923330"/>
          </a:xfrm>
          <a:prstGeom prst="rect">
            <a:avLst/>
          </a:prstGeom>
          <a:noFill/>
        </p:spPr>
        <p:txBody>
          <a:bodyPr wrap="square">
            <a:spAutoFit/>
          </a:bodyPr>
          <a:lstStyle/>
          <a:p>
            <a:r>
              <a:rPr lang="en-AU" dirty="0">
                <a:latin typeface="Segoe UI" panose="020B0502040204020203" pitchFamily="34" charset="0"/>
                <a:cs typeface="Segoe UI" panose="020B0502040204020203" pitchFamily="34" charset="0"/>
              </a:rPr>
              <a:t>Fig.: Plot of uncalibrated </a:t>
            </a:r>
            <a:r>
              <a:rPr lang="en-AU" dirty="0" err="1">
                <a:latin typeface="Segoe UI" panose="020B0502040204020203" pitchFamily="34" charset="0"/>
                <a:cs typeface="Segoe UI" panose="020B0502040204020203" pitchFamily="34" charset="0"/>
              </a:rPr>
              <a:t>SnaQ</a:t>
            </a:r>
            <a:r>
              <a:rPr lang="en-AU" dirty="0">
                <a:latin typeface="Segoe UI" panose="020B0502040204020203" pitchFamily="34" charset="0"/>
                <a:cs typeface="Segoe UI" panose="020B0502040204020203" pitchFamily="34" charset="0"/>
              </a:rPr>
              <a:t> EC Sensors Data (Temperature Correction apply) versus time (seconds), plus Temperature (T) and </a:t>
            </a:r>
          </a:p>
          <a:p>
            <a:r>
              <a:rPr lang="en-AU" b="1" dirty="0">
                <a:latin typeface="Segoe UI" panose="020B0502040204020203" pitchFamily="34" charset="0"/>
                <a:cs typeface="Segoe UI" panose="020B0502040204020203" pitchFamily="34" charset="0"/>
              </a:rPr>
              <a:t>Humidity (RH) sensors. The daily oscillation pattern is evident.</a:t>
            </a:r>
          </a:p>
        </p:txBody>
      </p:sp>
    </p:spTree>
    <p:extLst>
      <p:ext uri="{BB962C8B-B14F-4D97-AF65-F5344CB8AC3E}">
        <p14:creationId xmlns:p14="http://schemas.microsoft.com/office/powerpoint/2010/main" val="380657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Exogenous Variables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C55A1B63-76BF-3D13-1182-640545947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2033487"/>
            <a:ext cx="4064000" cy="2844800"/>
          </a:xfrm>
          <a:prstGeom prst="rect">
            <a:avLst/>
          </a:prstGeom>
        </p:spPr>
      </p:pic>
      <p:pic>
        <p:nvPicPr>
          <p:cNvPr id="6" name="Picture 5" descr="Chart&#10;&#10;Description automatically generated">
            <a:extLst>
              <a:ext uri="{FF2B5EF4-FFF2-40B4-BE49-F238E27FC236}">
                <a16:creationId xmlns:a16="http://schemas.microsoft.com/office/drawing/2014/main" id="{A6BA0E5B-2D38-F6D8-1D4B-50BC386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93900"/>
            <a:ext cx="3937000" cy="2870200"/>
          </a:xfrm>
          <a:prstGeom prst="rect">
            <a:avLst/>
          </a:prstGeom>
        </p:spPr>
      </p:pic>
      <p:sp>
        <p:nvSpPr>
          <p:cNvPr id="8" name="TextBox 7">
            <a:extLst>
              <a:ext uri="{FF2B5EF4-FFF2-40B4-BE49-F238E27FC236}">
                <a16:creationId xmlns:a16="http://schemas.microsoft.com/office/drawing/2014/main" id="{313EDD60-353D-BFCC-3B1E-20D3FFC3DDBE}"/>
              </a:ext>
            </a:extLst>
          </p:cNvPr>
          <p:cNvSpPr txBox="1"/>
          <p:nvPr/>
        </p:nvSpPr>
        <p:spPr>
          <a:xfrm>
            <a:off x="2070819" y="4864100"/>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exogenous data. The </a:t>
            </a:r>
            <a:r>
              <a:rPr lang="en-AU" b="1"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and </a:t>
            </a:r>
            <a:r>
              <a:rPr lang="en-AU" b="1" i="0" dirty="0">
                <a:solidFill>
                  <a:srgbClr val="000000"/>
                </a:solidFill>
                <a:effectLst/>
                <a:latin typeface="Segoe UI" panose="020B0502040204020203" pitchFamily="34" charset="0"/>
                <a:cs typeface="Segoe UI" panose="020B0502040204020203" pitchFamily="34" charset="0"/>
              </a:rPr>
              <a:t>relative humidity</a:t>
            </a:r>
            <a:r>
              <a:rPr lang="en-AU" b="0" i="0" dirty="0">
                <a:solidFill>
                  <a:srgbClr val="000000"/>
                </a:solidFill>
                <a:effectLst/>
                <a:latin typeface="Segoe UI" panose="020B0502040204020203" pitchFamily="34" charset="0"/>
                <a:cs typeface="Segoe UI" panose="020B0502040204020203" pitchFamily="34" charset="0"/>
              </a:rPr>
              <a:t> data present a </a:t>
            </a:r>
            <a:r>
              <a:rPr lang="en-AU" b="1" i="0" dirty="0">
                <a:solidFill>
                  <a:srgbClr val="000000"/>
                </a:solidFill>
                <a:effectLst/>
                <a:latin typeface="Segoe UI" panose="020B0502040204020203" pitchFamily="34" charset="0"/>
                <a:cs typeface="Segoe UI" panose="020B0502040204020203" pitchFamily="34" charset="0"/>
              </a:rPr>
              <a:t>seasonality</a:t>
            </a:r>
            <a:r>
              <a:rPr lang="en-AU" b="0" i="0" dirty="0">
                <a:solidFill>
                  <a:srgbClr val="000000"/>
                </a:solidFill>
                <a:effectLst/>
                <a:latin typeface="Segoe UI" panose="020B0502040204020203" pitchFamily="34" charset="0"/>
                <a:cs typeface="Segoe UI" panose="020B0502040204020203" pitchFamily="34" charset="0"/>
              </a:rPr>
              <a:t> with time. RH is the target variable.</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544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Humans are very sensitive to humidity</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0657948F-81B5-3DB4-50A1-3D153238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96" y="1159736"/>
            <a:ext cx="5590724" cy="5437253"/>
          </a:xfrm>
          <a:prstGeom prst="rect">
            <a:avLst/>
          </a:prstGeom>
        </p:spPr>
      </p:pic>
      <p:pic>
        <p:nvPicPr>
          <p:cNvPr id="10" name="Picture 9" descr="Chart, bar chart&#10;&#10;Description automatically generated">
            <a:extLst>
              <a:ext uri="{FF2B5EF4-FFF2-40B4-BE49-F238E27FC236}">
                <a16:creationId xmlns:a16="http://schemas.microsoft.com/office/drawing/2014/main" id="{E992A85D-06BA-85FB-3F5B-58F1F12C6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934200" y="3263737"/>
            <a:ext cx="3322123" cy="245698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F0B64AA-CB76-9693-C7E0-4C416AF51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876" y="1066800"/>
            <a:ext cx="3322124" cy="2480386"/>
          </a:xfrm>
          <a:prstGeom prst="rect">
            <a:avLst/>
          </a:prstGeom>
        </p:spPr>
      </p:pic>
      <p:sp>
        <p:nvSpPr>
          <p:cNvPr id="11" name="Text Placeholder 3">
            <a:extLst>
              <a:ext uri="{FF2B5EF4-FFF2-40B4-BE49-F238E27FC236}">
                <a16:creationId xmlns:a16="http://schemas.microsoft.com/office/drawing/2014/main" id="{5BBA05F8-D10B-1A3F-D3E5-DA57AEAA26E9}"/>
              </a:ext>
            </a:extLst>
          </p:cNvPr>
          <p:cNvSpPr txBox="1">
            <a:spLocks/>
          </p:cNvSpPr>
          <p:nvPr/>
        </p:nvSpPr>
        <p:spPr>
          <a:xfrm>
            <a:off x="86106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2" name="Text Placeholder 12">
            <a:extLst>
              <a:ext uri="{FF2B5EF4-FFF2-40B4-BE49-F238E27FC236}">
                <a16:creationId xmlns:a16="http://schemas.microsoft.com/office/drawing/2014/main" id="{D1AB771F-D5F5-2AD5-977B-A88A8CAC8AEF}"/>
              </a:ext>
            </a:extLst>
          </p:cNvPr>
          <p:cNvSpPr txBox="1">
            <a:spLocks/>
          </p:cNvSpPr>
          <p:nvPr/>
        </p:nvSpPr>
        <p:spPr>
          <a:xfrm>
            <a:off x="86106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1FEC4A9B-271B-39AD-F172-AC50626C506E}"/>
              </a:ext>
            </a:extLst>
          </p:cNvPr>
          <p:cNvSpPr txBox="1"/>
          <p:nvPr/>
        </p:nvSpPr>
        <p:spPr>
          <a:xfrm>
            <a:off x="6990304" y="5638800"/>
            <a:ext cx="4287296" cy="1200329"/>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upper: </a:t>
            </a:r>
            <a:r>
              <a:rPr lang="en-AU" b="0" i="0" dirty="0">
                <a:solidFill>
                  <a:srgbClr val="000000"/>
                </a:solidFill>
                <a:effectLst/>
                <a:latin typeface="Segoe UI" panose="020B0502040204020203" pitchFamily="34" charset="0"/>
                <a:cs typeface="Segoe UI" panose="020B0502040204020203" pitchFamily="34" charset="0"/>
              </a:rPr>
              <a:t>Plot of displays RH dispersion in the 4 seasons. </a:t>
            </a:r>
          </a:p>
          <a:p>
            <a:pPr algn="just"/>
            <a:r>
              <a:rPr lang="en-AU" dirty="0">
                <a:solidFill>
                  <a:srgbClr val="000000"/>
                </a:solidFill>
                <a:latin typeface="Segoe UI" panose="020B0502040204020203" pitchFamily="34" charset="0"/>
                <a:cs typeface="Segoe UI" panose="020B0502040204020203" pitchFamily="34" charset="0"/>
              </a:rPr>
              <a:t>lower: </a:t>
            </a:r>
            <a:r>
              <a:rPr lang="en-AU" b="0" i="0" dirty="0">
                <a:solidFill>
                  <a:srgbClr val="000000"/>
                </a:solidFill>
                <a:effectLst/>
                <a:latin typeface="Segoe UI" panose="020B0502040204020203" pitchFamily="34" charset="0"/>
                <a:cs typeface="Segoe UI" panose="020B0502040204020203" pitchFamily="34" charset="0"/>
              </a:rPr>
              <a:t>The </a:t>
            </a:r>
            <a:r>
              <a:rPr lang="en-AU"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bar plotted for the 4 seasons</a:t>
            </a:r>
            <a:endParaRPr lang="en-AU"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984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1FC2BDB6-EB1A-F03F-9D63-A1897E43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38" y="1647684"/>
            <a:ext cx="7784299" cy="2999362"/>
          </a:xfrm>
          <a:prstGeom prst="rect">
            <a:avLst/>
          </a:prstGeom>
        </p:spPr>
      </p:pic>
      <p:pic>
        <p:nvPicPr>
          <p:cNvPr id="8" name="Picture 7" descr="Chart, line chart&#10;&#10;Description automatically generated">
            <a:extLst>
              <a:ext uri="{FF2B5EF4-FFF2-40B4-BE49-F238E27FC236}">
                <a16:creationId xmlns:a16="http://schemas.microsoft.com/office/drawing/2014/main" id="{D6F15DC6-0934-6E64-E44B-73BBDC99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58" y="1675207"/>
            <a:ext cx="7784300" cy="2998621"/>
          </a:xfrm>
          <a:prstGeom prst="rect">
            <a:avLst/>
          </a:prstGeom>
        </p:spPr>
      </p:pic>
      <p:pic>
        <p:nvPicPr>
          <p:cNvPr id="14" name="Picture 13" descr="Chart, line chart&#10;&#10;Description automatically generated">
            <a:extLst>
              <a:ext uri="{FF2B5EF4-FFF2-40B4-BE49-F238E27FC236}">
                <a16:creationId xmlns:a16="http://schemas.microsoft.com/office/drawing/2014/main" id="{739B2F7D-B0C6-8665-D72D-B9285AFC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2" y="1731378"/>
            <a:ext cx="7784303" cy="3099586"/>
          </a:xfrm>
          <a:prstGeom prst="rect">
            <a:avLst/>
          </a:prstGeom>
        </p:spPr>
      </p:pic>
      <p:pic>
        <p:nvPicPr>
          <p:cNvPr id="12" name="Picture 11" descr="Chart, line chart&#10;&#10;Description automatically generated">
            <a:extLst>
              <a:ext uri="{FF2B5EF4-FFF2-40B4-BE49-F238E27FC236}">
                <a16:creationId xmlns:a16="http://schemas.microsoft.com/office/drawing/2014/main" id="{2FED8740-86B9-4DE9-35CF-D1446FDCE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77" y="1620902"/>
            <a:ext cx="7784301" cy="3035070"/>
          </a:xfrm>
          <a:prstGeom prst="rect">
            <a:avLst/>
          </a:prstGeom>
        </p:spPr>
      </p:pic>
      <p:sp>
        <p:nvSpPr>
          <p:cNvPr id="15" name="TextBox 14">
            <a:extLst>
              <a:ext uri="{FF2B5EF4-FFF2-40B4-BE49-F238E27FC236}">
                <a16:creationId xmlns:a16="http://schemas.microsoft.com/office/drawing/2014/main" id="{7387C5F5-80E2-94AF-2D68-84CC2EF72E27}"/>
              </a:ext>
            </a:extLst>
          </p:cNvPr>
          <p:cNvSpPr txBox="1"/>
          <p:nvPr/>
        </p:nvSpPr>
        <p:spPr>
          <a:xfrm>
            <a:off x="248901" y="4619677"/>
            <a:ext cx="6400800" cy="2031325"/>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This distribution plot with means of RH is showing that RH is moving not equally with the Season , but seasonally (see also temperature profile from Milan). More the temperature, lesser the relative humidity. It means relative humidity is inverse proportional related to the temperature.</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18" name="Title 1">
            <a:extLst>
              <a:ext uri="{FF2B5EF4-FFF2-40B4-BE49-F238E27FC236}">
                <a16:creationId xmlns:a16="http://schemas.microsoft.com/office/drawing/2014/main" id="{B5187FD8-C52F-E3A6-DB99-BF780FA21940}"/>
              </a:ext>
            </a:extLst>
          </p:cNvPr>
          <p:cNvSpPr>
            <a:spLocks noGrp="1"/>
          </p:cNvSpPr>
          <p:nvPr>
            <p:ph type="title"/>
          </p:nvPr>
        </p:nvSpPr>
        <p:spPr>
          <a:xfrm>
            <a:off x="538684" y="261011"/>
            <a:ext cx="11497290" cy="553998"/>
          </a:xfrm>
        </p:spPr>
        <p:txBody>
          <a:bodyPr/>
          <a:lstStyle/>
          <a:p>
            <a:r>
              <a:rPr lang="en-US" dirty="0"/>
              <a:t>Relative Humidity is inverse correlated with temperature</a:t>
            </a:r>
          </a:p>
        </p:txBody>
      </p:sp>
      <p:sp>
        <p:nvSpPr>
          <p:cNvPr id="19" name="Text Placeholder 3">
            <a:extLst>
              <a:ext uri="{FF2B5EF4-FFF2-40B4-BE49-F238E27FC236}">
                <a16:creationId xmlns:a16="http://schemas.microsoft.com/office/drawing/2014/main" id="{6A514A58-A98C-4256-7578-1562A784F861}"/>
              </a:ext>
            </a:extLst>
          </p:cNvPr>
          <p:cNvSpPr txBox="1">
            <a:spLocks/>
          </p:cNvSpPr>
          <p:nvPr/>
        </p:nvSpPr>
        <p:spPr>
          <a:xfrm>
            <a:off x="8458200" y="6263195"/>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20" name="Text Placeholder 12">
            <a:extLst>
              <a:ext uri="{FF2B5EF4-FFF2-40B4-BE49-F238E27FC236}">
                <a16:creationId xmlns:a16="http://schemas.microsoft.com/office/drawing/2014/main" id="{5707B516-5C69-1B8D-4112-609D55D74934}"/>
              </a:ext>
            </a:extLst>
          </p:cNvPr>
          <p:cNvSpPr txBox="1">
            <a:spLocks/>
          </p:cNvSpPr>
          <p:nvPr/>
        </p:nvSpPr>
        <p:spPr>
          <a:xfrm>
            <a:off x="8458199" y="6038151"/>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pic>
        <p:nvPicPr>
          <p:cNvPr id="22" name="Picture 21" descr="Table&#10;&#10;Description automatically generated">
            <a:extLst>
              <a:ext uri="{FF2B5EF4-FFF2-40B4-BE49-F238E27FC236}">
                <a16:creationId xmlns:a16="http://schemas.microsoft.com/office/drawing/2014/main" id="{D5356E1D-8FF3-1A23-011F-CC141B21C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249" y="1722506"/>
            <a:ext cx="3937036" cy="2716249"/>
          </a:xfrm>
          <a:prstGeom prst="rect">
            <a:avLst/>
          </a:prstGeom>
        </p:spPr>
      </p:pic>
      <p:sp>
        <p:nvSpPr>
          <p:cNvPr id="23" name="TextBox 22">
            <a:extLst>
              <a:ext uri="{FF2B5EF4-FFF2-40B4-BE49-F238E27FC236}">
                <a16:creationId xmlns:a16="http://schemas.microsoft.com/office/drawing/2014/main" id="{97002B65-08A2-071B-8543-A4632955813D}"/>
              </a:ext>
            </a:extLst>
          </p:cNvPr>
          <p:cNvSpPr txBox="1"/>
          <p:nvPr/>
        </p:nvSpPr>
        <p:spPr>
          <a:xfrm>
            <a:off x="7870378" y="4712143"/>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576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D0D-68A3-88C3-547B-ADB8146B353B}"/>
              </a:ext>
            </a:extLst>
          </p:cNvPr>
          <p:cNvSpPr>
            <a:spLocks noGrp="1"/>
          </p:cNvSpPr>
          <p:nvPr>
            <p:ph type="title"/>
          </p:nvPr>
        </p:nvSpPr>
        <p:spPr>
          <a:xfrm>
            <a:off x="538684" y="261011"/>
            <a:ext cx="11497290" cy="1661993"/>
          </a:xfrm>
        </p:spPr>
        <p:txBody>
          <a:bodyPr/>
          <a:lstStyle/>
          <a:p>
            <a:pPr rtl="0"/>
            <a:r>
              <a:rPr lang="en-AU" b="1" u="sng" dirty="0"/>
              <a:t>Relation between relative humidity and temperature</a:t>
            </a:r>
            <a:br>
              <a:rPr lang="en-AU" dirty="0"/>
            </a:br>
            <a:br>
              <a:rPr lang="en-AU" dirty="0"/>
            </a:br>
            <a:endParaRPr lang="en-US" dirty="0"/>
          </a:p>
        </p:txBody>
      </p:sp>
      <p:sp>
        <p:nvSpPr>
          <p:cNvPr id="3" name="Text Placeholder 2">
            <a:extLst>
              <a:ext uri="{FF2B5EF4-FFF2-40B4-BE49-F238E27FC236}">
                <a16:creationId xmlns:a16="http://schemas.microsoft.com/office/drawing/2014/main" id="{38C7ACE2-B506-C674-16B9-EA609326CD5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FF42E26-E06E-6A79-A63A-1B3592D4D214}"/>
              </a:ext>
            </a:extLst>
          </p:cNvPr>
          <p:cNvSpPr>
            <a:spLocks noGrp="1"/>
          </p:cNvSpPr>
          <p:nvPr>
            <p:ph type="body" sz="quarter" idx="11"/>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3F318E7E-5DA0-9AFD-B531-9054ABAD3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08" y="1779449"/>
            <a:ext cx="6864150" cy="2940501"/>
          </a:xfrm>
          <a:prstGeom prst="rect">
            <a:avLst/>
          </a:prstGeom>
        </p:spPr>
      </p:pic>
      <p:sp>
        <p:nvSpPr>
          <p:cNvPr id="8" name="TextBox 7">
            <a:extLst>
              <a:ext uri="{FF2B5EF4-FFF2-40B4-BE49-F238E27FC236}">
                <a16:creationId xmlns:a16="http://schemas.microsoft.com/office/drawing/2014/main" id="{556F705F-8A6A-125A-A032-9B34255A43B7}"/>
              </a:ext>
            </a:extLst>
          </p:cNvPr>
          <p:cNvSpPr txBox="1"/>
          <p:nvPr/>
        </p:nvSpPr>
        <p:spPr>
          <a:xfrm>
            <a:off x="984883" y="4668909"/>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showing that more the temperature, lesser the relative </a:t>
            </a:r>
            <a:r>
              <a:rPr lang="en-AU" sz="1800" b="0" i="0" u="none" strike="noStrike" dirty="0" err="1">
                <a:solidFill>
                  <a:srgbClr val="000000"/>
                </a:solidFill>
                <a:effectLst/>
                <a:latin typeface="Segoe UI" panose="020B0502040204020203" pitchFamily="34" charset="0"/>
                <a:cs typeface="Segoe UI" panose="020B0502040204020203" pitchFamily="34" charset="0"/>
              </a:rPr>
              <a:t>humidity.It</a:t>
            </a:r>
            <a:r>
              <a:rPr lang="en-AU" sz="1800" b="0" i="0" u="none" strike="noStrike" dirty="0">
                <a:solidFill>
                  <a:srgbClr val="000000"/>
                </a:solidFill>
                <a:effectLst/>
                <a:latin typeface="Segoe UI" panose="020B0502040204020203" pitchFamily="34" charset="0"/>
                <a:cs typeface="Segoe UI" panose="020B0502040204020203" pitchFamily="34" charset="0"/>
              </a:rPr>
              <a:t> means relative humidity is indirectly proportional to the temperature.</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pic>
        <p:nvPicPr>
          <p:cNvPr id="12" name="Picture 11" descr="A picture containing histogram&#10;&#10;Description automatically generated">
            <a:extLst>
              <a:ext uri="{FF2B5EF4-FFF2-40B4-BE49-F238E27FC236}">
                <a16:creationId xmlns:a16="http://schemas.microsoft.com/office/drawing/2014/main" id="{A99CBF81-F500-1042-A3C2-05B179A5A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339" y="893897"/>
            <a:ext cx="3903144" cy="3802201"/>
          </a:xfrm>
          <a:prstGeom prst="rect">
            <a:avLst/>
          </a:prstGeom>
        </p:spPr>
      </p:pic>
      <p:sp>
        <p:nvSpPr>
          <p:cNvPr id="13" name="Text Placeholder 3">
            <a:extLst>
              <a:ext uri="{FF2B5EF4-FFF2-40B4-BE49-F238E27FC236}">
                <a16:creationId xmlns:a16="http://schemas.microsoft.com/office/drawing/2014/main" id="{3CEEBC1A-5787-6393-4825-6F8C8F83887F}"/>
              </a:ext>
            </a:extLst>
          </p:cNvPr>
          <p:cNvSpPr txBox="1">
            <a:spLocks/>
          </p:cNvSpPr>
          <p:nvPr/>
        </p:nvSpPr>
        <p:spPr>
          <a:xfrm>
            <a:off x="8458200" y="6549644"/>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492CB42B-8E8F-EB60-0E78-A3919F0CA116}"/>
              </a:ext>
            </a:extLst>
          </p:cNvPr>
          <p:cNvSpPr txBox="1">
            <a:spLocks/>
          </p:cNvSpPr>
          <p:nvPr/>
        </p:nvSpPr>
        <p:spPr>
          <a:xfrm>
            <a:off x="8458199" y="6324600"/>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1 </a:t>
            </a:r>
          </a:p>
        </p:txBody>
      </p:sp>
      <p:sp>
        <p:nvSpPr>
          <p:cNvPr id="15" name="TextBox 14">
            <a:extLst>
              <a:ext uri="{FF2B5EF4-FFF2-40B4-BE49-F238E27FC236}">
                <a16:creationId xmlns:a16="http://schemas.microsoft.com/office/drawing/2014/main" id="{694E30DF-58DC-9249-FEB9-BD17CBA81BBE}"/>
              </a:ext>
            </a:extLst>
          </p:cNvPr>
          <p:cNvSpPr txBox="1"/>
          <p:nvPr/>
        </p:nvSpPr>
        <p:spPr>
          <a:xfrm>
            <a:off x="7086600" y="4581207"/>
            <a:ext cx="5215115" cy="2308324"/>
          </a:xfrm>
          <a:prstGeom prst="rect">
            <a:avLst/>
          </a:prstGeom>
          <a:noFill/>
        </p:spPr>
        <p:txBody>
          <a:bodyPr wrap="square" rtlCol="0">
            <a:spAutoFit/>
          </a:bodyPr>
          <a:lstStyle/>
          <a:p>
            <a:pPr rtl="0"/>
            <a:r>
              <a:rPr lang="en-AU" sz="1600" dirty="0">
                <a:latin typeface="Segoe UI" panose="020B0502040204020203" pitchFamily="34" charset="0"/>
                <a:cs typeface="Segoe UI" panose="020B0502040204020203" pitchFamily="34" charset="0"/>
              </a:rPr>
              <a:t>Fig 2. :</a:t>
            </a:r>
            <a:r>
              <a:rPr lang="en-AU" sz="1600" dirty="0" err="1">
                <a:latin typeface="Segoe UI" panose="020B0502040204020203" pitchFamily="34" charset="0"/>
                <a:cs typeface="Segoe UI" panose="020B0502040204020203" pitchFamily="34" charset="0"/>
              </a:rPr>
              <a:t>Jointplot</a:t>
            </a:r>
            <a:r>
              <a:rPr lang="en-AU" sz="1600" dirty="0">
                <a:latin typeface="Segoe UI" panose="020B0502040204020203" pitchFamily="34" charset="0"/>
                <a:cs typeface="Segoe UI" panose="020B0502040204020203" pitchFamily="34" charset="0"/>
              </a:rPr>
              <a:t> displays a bivariate density curve on the main plot, showing the relation between relative humidity ( dependent variable here) and temperature.</a:t>
            </a:r>
          </a:p>
          <a:p>
            <a:pPr rtl="0"/>
            <a:r>
              <a:rPr lang="en-AU" sz="1600" dirty="0">
                <a:latin typeface="Segoe UI" panose="020B0502040204020203" pitchFamily="34" charset="0"/>
                <a:cs typeface="Segoe UI" panose="020B0502040204020203" pitchFamily="34" charset="0"/>
              </a:rPr>
              <a:t> This plot also displays density curves on the margins. Graphs on the margin show the distribution of temperature and the third plot placed on the right margin shows distribution of humidity.</a:t>
            </a:r>
            <a:endParaRPr lang="en-AU" sz="1600" b="0" dirty="0">
              <a:effectLst/>
              <a:latin typeface="Segoe UI" panose="020B0502040204020203" pitchFamily="34" charset="0"/>
              <a:cs typeface="Segoe UI" panose="020B0502040204020203" pitchFamily="34" charset="0"/>
            </a:endParaRPr>
          </a:p>
          <a:p>
            <a:br>
              <a:rPr lang="en-AU"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75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Summary of RH in relation to AQ</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A picture containing text, crossword puzzle, receipt&#10;&#10;Description automatically generated">
            <a:extLst>
              <a:ext uri="{FF2B5EF4-FFF2-40B4-BE49-F238E27FC236}">
                <a16:creationId xmlns:a16="http://schemas.microsoft.com/office/drawing/2014/main" id="{0980600A-959C-3656-2E34-A2B013D1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84" y="1035146"/>
            <a:ext cx="6248400" cy="4978207"/>
          </a:xfrm>
          <a:prstGeom prst="rect">
            <a:avLst/>
          </a:prstGeom>
        </p:spPr>
      </p:pic>
      <p:pic>
        <p:nvPicPr>
          <p:cNvPr id="11" name="Picture 10" descr="Table&#10;&#10;Description automatically generated">
            <a:extLst>
              <a:ext uri="{FF2B5EF4-FFF2-40B4-BE49-F238E27FC236}">
                <a16:creationId xmlns:a16="http://schemas.microsoft.com/office/drawing/2014/main" id="{82CC9A7E-0773-6096-2B6E-7E917EB18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904409"/>
            <a:ext cx="4419600" cy="3049181"/>
          </a:xfrm>
          <a:prstGeom prst="rect">
            <a:avLst/>
          </a:prstGeom>
        </p:spPr>
      </p:pic>
      <p:sp>
        <p:nvSpPr>
          <p:cNvPr id="12" name="TextBox 11">
            <a:extLst>
              <a:ext uri="{FF2B5EF4-FFF2-40B4-BE49-F238E27FC236}">
                <a16:creationId xmlns:a16="http://schemas.microsoft.com/office/drawing/2014/main" id="{B3F07B1D-B5A9-DE84-0DF1-789686A9345D}"/>
              </a:ext>
            </a:extLst>
          </p:cNvPr>
          <p:cNvSpPr txBox="1"/>
          <p:nvPr/>
        </p:nvSpPr>
        <p:spPr>
          <a:xfrm>
            <a:off x="691084" y="5943600"/>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shows RH in relation to AQ pollutants. In this example CO. Further RH by CO is displayed along the seasons</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
        <p:nvSpPr>
          <p:cNvPr id="13" name="TextBox 12">
            <a:extLst>
              <a:ext uri="{FF2B5EF4-FFF2-40B4-BE49-F238E27FC236}">
                <a16:creationId xmlns:a16="http://schemas.microsoft.com/office/drawing/2014/main" id="{ECEB4E6D-A2E6-B066-96F7-CD0319D6A879}"/>
              </a:ext>
            </a:extLst>
          </p:cNvPr>
          <p:cNvSpPr txBox="1"/>
          <p:nvPr/>
        </p:nvSpPr>
        <p:spPr>
          <a:xfrm>
            <a:off x="7010400" y="5009922"/>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173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B8F-2936-5631-5952-8F870BF3A7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B3E569-F31D-C60F-F975-174364AFECE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572814-DBB4-9E4F-56C9-812352C4F92C}"/>
              </a:ext>
            </a:extLst>
          </p:cNvPr>
          <p:cNvSpPr>
            <a:spLocks noGrp="1"/>
          </p:cNvSpPr>
          <p:nvPr>
            <p:ph type="body" sz="quarter" idx="1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5E2AD349-A8E4-D208-A550-594A0ABD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476250"/>
            <a:ext cx="4191000" cy="590550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5BA734E-B38C-DBFF-3D4C-30AAD2C9C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0" y="476250"/>
            <a:ext cx="4013200" cy="590550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32B7799-2EB5-AEA3-F265-4D8845FB6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2660650"/>
            <a:ext cx="6184900" cy="1536700"/>
          </a:xfrm>
          <a:prstGeom prst="rect">
            <a:avLst/>
          </a:prstGeom>
        </p:spPr>
      </p:pic>
      <p:pic>
        <p:nvPicPr>
          <p:cNvPr id="12" name="Picture 11">
            <a:extLst>
              <a:ext uri="{FF2B5EF4-FFF2-40B4-BE49-F238E27FC236}">
                <a16:creationId xmlns:a16="http://schemas.microsoft.com/office/drawing/2014/main" id="{5C5A8A47-7CDA-F47E-5A5C-B71EA91A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0" y="4412589"/>
            <a:ext cx="5156200" cy="215900"/>
          </a:xfrm>
          <a:prstGeom prst="rect">
            <a:avLst/>
          </a:prstGeom>
        </p:spPr>
      </p:pic>
    </p:spTree>
    <p:extLst>
      <p:ext uri="{BB962C8B-B14F-4D97-AF65-F5344CB8AC3E}">
        <p14:creationId xmlns:p14="http://schemas.microsoft.com/office/powerpoint/2010/main" val="381648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261011"/>
            <a:ext cx="11497290" cy="694009"/>
          </a:xfrm>
          <a:prstGeom prst="rect">
            <a:avLst/>
          </a:prstGeom>
        </p:spPr>
        <p:txBody>
          <a:bodyPr vert="horz" wrap="square" lIns="0" tIns="138657" rIns="0" bIns="0" rtlCol="0">
            <a:spAutoFit/>
          </a:bodyPr>
          <a:lstStyle/>
          <a:p>
            <a:pPr marL="12700">
              <a:lnSpc>
                <a:spcPct val="100000"/>
              </a:lnSpc>
              <a:spcBef>
                <a:spcPts val="100"/>
              </a:spcBef>
            </a:pPr>
            <a:r>
              <a:rPr dirty="0"/>
              <a:t>We</a:t>
            </a:r>
            <a:r>
              <a:rPr spc="-45" dirty="0"/>
              <a:t> </a:t>
            </a:r>
            <a:r>
              <a:rPr dirty="0"/>
              <a:t>used</a:t>
            </a:r>
            <a:r>
              <a:rPr spc="-40" dirty="0"/>
              <a:t> </a:t>
            </a:r>
            <a:r>
              <a:rPr lang="en-US" spc="-40" dirty="0">
                <a:solidFill>
                  <a:schemeClr val="accent6"/>
                </a:solidFill>
              </a:rPr>
              <a:t>Python</a:t>
            </a:r>
            <a:r>
              <a:rPr spc="-35" dirty="0"/>
              <a:t> </a:t>
            </a:r>
            <a:r>
              <a:rPr dirty="0"/>
              <a:t>for</a:t>
            </a:r>
            <a:r>
              <a:rPr spc="-45" dirty="0"/>
              <a:t> </a:t>
            </a:r>
            <a:r>
              <a:rPr dirty="0"/>
              <a:t>analysis</a:t>
            </a:r>
            <a:r>
              <a:rPr spc="-25" dirty="0"/>
              <a:t> </a:t>
            </a:r>
            <a:r>
              <a:rPr dirty="0"/>
              <a:t>and</a:t>
            </a:r>
            <a:r>
              <a:rPr spc="-45" dirty="0"/>
              <a:t> </a:t>
            </a:r>
            <a:r>
              <a:rPr lang="en-US" spc="-45" dirty="0"/>
              <a:t>Seaborn</a:t>
            </a:r>
            <a:r>
              <a:rPr spc="-25" dirty="0"/>
              <a:t> </a:t>
            </a:r>
            <a:r>
              <a:rPr dirty="0"/>
              <a:t>for</a:t>
            </a:r>
            <a:r>
              <a:rPr spc="-40" dirty="0"/>
              <a:t> </a:t>
            </a:r>
            <a:r>
              <a:rPr spc="-10" dirty="0"/>
              <a:t>visualization</a:t>
            </a:r>
          </a:p>
        </p:txBody>
      </p:sp>
      <p:grpSp>
        <p:nvGrpSpPr>
          <p:cNvPr id="3" name="object 3"/>
          <p:cNvGrpSpPr/>
          <p:nvPr/>
        </p:nvGrpSpPr>
        <p:grpSpPr>
          <a:xfrm>
            <a:off x="0" y="1300733"/>
            <a:ext cx="12192000" cy="1934845"/>
            <a:chOff x="0" y="1300733"/>
            <a:chExt cx="12192000" cy="1934845"/>
          </a:xfrm>
        </p:grpSpPr>
        <p:sp>
          <p:nvSpPr>
            <p:cNvPr id="4" name="object 4"/>
            <p:cNvSpPr/>
            <p:nvPr/>
          </p:nvSpPr>
          <p:spPr>
            <a:xfrm>
              <a:off x="0" y="1328940"/>
              <a:ext cx="12192000" cy="1906270"/>
            </a:xfrm>
            <a:custGeom>
              <a:avLst/>
              <a:gdLst/>
              <a:ahLst/>
              <a:cxnLst/>
              <a:rect l="l" t="t" r="r" b="b"/>
              <a:pathLst>
                <a:path w="12192000" h="1906270">
                  <a:moveTo>
                    <a:pt x="12192000" y="0"/>
                  </a:moveTo>
                  <a:lnTo>
                    <a:pt x="0" y="0"/>
                  </a:lnTo>
                  <a:lnTo>
                    <a:pt x="0" y="1906016"/>
                  </a:lnTo>
                  <a:lnTo>
                    <a:pt x="12192000" y="1906016"/>
                  </a:lnTo>
                  <a:lnTo>
                    <a:pt x="12192000" y="0"/>
                  </a:lnTo>
                  <a:close/>
                </a:path>
              </a:pathLst>
            </a:custGeom>
            <a:solidFill>
              <a:srgbClr val="F1F1F1"/>
            </a:solidFill>
          </p:spPr>
          <p:txBody>
            <a:bodyPr wrap="square" lIns="0" tIns="0" rIns="0" bIns="0" rtlCol="0"/>
            <a:lstStyle/>
            <a:p>
              <a:endParaRPr/>
            </a:p>
          </p:txBody>
        </p:sp>
        <p:sp>
          <p:nvSpPr>
            <p:cNvPr id="5" name="object 5"/>
            <p:cNvSpPr/>
            <p:nvPr/>
          </p:nvSpPr>
          <p:spPr>
            <a:xfrm>
              <a:off x="3124961"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6" name="object 6"/>
            <p:cNvSpPr/>
            <p:nvPr/>
          </p:nvSpPr>
          <p:spPr>
            <a:xfrm>
              <a:off x="6096000"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7" name="object 7"/>
            <p:cNvSpPr/>
            <p:nvPr/>
          </p:nvSpPr>
          <p:spPr>
            <a:xfrm>
              <a:off x="9070847"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8" name="object 8"/>
            <p:cNvSpPr/>
            <p:nvPr/>
          </p:nvSpPr>
          <p:spPr>
            <a:xfrm>
              <a:off x="776857" y="1554860"/>
              <a:ext cx="2024380" cy="523240"/>
            </a:xfrm>
            <a:custGeom>
              <a:avLst/>
              <a:gdLst/>
              <a:ahLst/>
              <a:cxnLst/>
              <a:rect l="l" t="t" r="r" b="b"/>
              <a:pathLst>
                <a:path w="2024380"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C3C3DD"/>
            </a:solidFill>
          </p:spPr>
          <p:txBody>
            <a:bodyPr wrap="square" lIns="0" tIns="0" rIns="0" bIns="0" rtlCol="0"/>
            <a:lstStyle/>
            <a:p>
              <a:endParaRPr/>
            </a:p>
          </p:txBody>
        </p:sp>
        <p:sp>
          <p:nvSpPr>
            <p:cNvPr id="9" name="object 9"/>
            <p:cNvSpPr/>
            <p:nvPr/>
          </p:nvSpPr>
          <p:spPr>
            <a:xfrm>
              <a:off x="776857" y="1554860"/>
              <a:ext cx="2024380" cy="523240"/>
            </a:xfrm>
            <a:custGeom>
              <a:avLst/>
              <a:gdLst/>
              <a:ahLst/>
              <a:cxnLst/>
              <a:rect l="l" t="t" r="r" b="b"/>
              <a:pathLst>
                <a:path w="2024380"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0" name="object 10"/>
            <p:cNvSpPr/>
            <p:nvPr/>
          </p:nvSpPr>
          <p:spPr>
            <a:xfrm>
              <a:off x="324229" y="1566290"/>
              <a:ext cx="472440" cy="472440"/>
            </a:xfrm>
            <a:custGeom>
              <a:avLst/>
              <a:gdLst/>
              <a:ahLst/>
              <a:cxnLst/>
              <a:rect l="l" t="t" r="r" b="b"/>
              <a:pathLst>
                <a:path w="472440" h="472439">
                  <a:moveTo>
                    <a:pt x="236220" y="0"/>
                  </a:moveTo>
                  <a:lnTo>
                    <a:pt x="188607" y="4800"/>
                  </a:lnTo>
                  <a:lnTo>
                    <a:pt x="144272" y="18567"/>
                  </a:lnTo>
                  <a:lnTo>
                    <a:pt x="104152" y="40347"/>
                  </a:lnTo>
                  <a:lnTo>
                    <a:pt x="69189" y="69189"/>
                  </a:lnTo>
                  <a:lnTo>
                    <a:pt x="40347" y="104152"/>
                  </a:lnTo>
                  <a:lnTo>
                    <a:pt x="18567" y="144272"/>
                  </a:lnTo>
                  <a:lnTo>
                    <a:pt x="4800" y="188620"/>
                  </a:lnTo>
                  <a:lnTo>
                    <a:pt x="0" y="236220"/>
                  </a:lnTo>
                  <a:lnTo>
                    <a:pt x="4800" y="283832"/>
                  </a:lnTo>
                  <a:lnTo>
                    <a:pt x="18567" y="328168"/>
                  </a:lnTo>
                  <a:lnTo>
                    <a:pt x="40347" y="368300"/>
                  </a:lnTo>
                  <a:lnTo>
                    <a:pt x="69189" y="403250"/>
                  </a:lnTo>
                  <a:lnTo>
                    <a:pt x="104152" y="432104"/>
                  </a:lnTo>
                  <a:lnTo>
                    <a:pt x="144272" y="453872"/>
                  </a:lnTo>
                  <a:lnTo>
                    <a:pt x="188607" y="467639"/>
                  </a:lnTo>
                  <a:lnTo>
                    <a:pt x="236220" y="472440"/>
                  </a:lnTo>
                  <a:lnTo>
                    <a:pt x="283832" y="467639"/>
                  </a:lnTo>
                  <a:lnTo>
                    <a:pt x="328168" y="453872"/>
                  </a:lnTo>
                  <a:lnTo>
                    <a:pt x="368287" y="432104"/>
                  </a:lnTo>
                  <a:lnTo>
                    <a:pt x="403250" y="403250"/>
                  </a:lnTo>
                  <a:lnTo>
                    <a:pt x="432092" y="368300"/>
                  </a:lnTo>
                  <a:lnTo>
                    <a:pt x="453872" y="328168"/>
                  </a:lnTo>
                  <a:lnTo>
                    <a:pt x="467639" y="283832"/>
                  </a:lnTo>
                  <a:lnTo>
                    <a:pt x="472440" y="236220"/>
                  </a:lnTo>
                  <a:lnTo>
                    <a:pt x="467639" y="188620"/>
                  </a:lnTo>
                  <a:lnTo>
                    <a:pt x="453872" y="144272"/>
                  </a:lnTo>
                  <a:lnTo>
                    <a:pt x="432092" y="104152"/>
                  </a:lnTo>
                  <a:lnTo>
                    <a:pt x="403250" y="69189"/>
                  </a:lnTo>
                  <a:lnTo>
                    <a:pt x="368287" y="40347"/>
                  </a:lnTo>
                  <a:lnTo>
                    <a:pt x="328168" y="18567"/>
                  </a:lnTo>
                  <a:lnTo>
                    <a:pt x="283832" y="4800"/>
                  </a:lnTo>
                  <a:lnTo>
                    <a:pt x="236220" y="0"/>
                  </a:lnTo>
                  <a:close/>
                </a:path>
              </a:pathLst>
            </a:custGeom>
            <a:ln w="9525">
              <a:solidFill>
                <a:srgbClr val="C3C3DD"/>
              </a:solidFill>
            </a:ln>
          </p:spPr>
          <p:txBody>
            <a:bodyPr wrap="square" lIns="0" tIns="0" rIns="0" bIns="0" rtlCol="0"/>
            <a:lstStyle/>
            <a:p>
              <a:endParaRPr/>
            </a:p>
          </p:txBody>
        </p:sp>
        <p:sp>
          <p:nvSpPr>
            <p:cNvPr id="11" name="object 11"/>
            <p:cNvSpPr/>
            <p:nvPr/>
          </p:nvSpPr>
          <p:spPr>
            <a:xfrm>
              <a:off x="323850"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C3C3DD"/>
              </a:solidFill>
            </a:ln>
          </p:spPr>
          <p:txBody>
            <a:bodyPr wrap="square" lIns="0" tIns="0" rIns="0" bIns="0" rtlCol="0"/>
            <a:lstStyle/>
            <a:p>
              <a:endParaRPr/>
            </a:p>
          </p:txBody>
        </p:sp>
        <p:sp>
          <p:nvSpPr>
            <p:cNvPr id="12" name="object 12"/>
            <p:cNvSpPr/>
            <p:nvPr/>
          </p:nvSpPr>
          <p:spPr>
            <a:xfrm>
              <a:off x="38256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A8A8CE"/>
            </a:solidFill>
          </p:spPr>
          <p:txBody>
            <a:bodyPr wrap="square" lIns="0" tIns="0" rIns="0" bIns="0" rtlCol="0"/>
            <a:lstStyle/>
            <a:p>
              <a:endParaRPr/>
            </a:p>
          </p:txBody>
        </p:sp>
        <p:sp>
          <p:nvSpPr>
            <p:cNvPr id="13" name="object 13"/>
            <p:cNvSpPr/>
            <p:nvPr/>
          </p:nvSpPr>
          <p:spPr>
            <a:xfrm>
              <a:off x="3825619"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A8A8CE"/>
              </a:solidFill>
            </a:ln>
          </p:spPr>
          <p:txBody>
            <a:bodyPr wrap="square" lIns="0" tIns="0" rIns="0" bIns="0" rtlCol="0"/>
            <a:lstStyle/>
            <a:p>
              <a:endParaRPr/>
            </a:p>
          </p:txBody>
        </p:sp>
        <p:sp>
          <p:nvSpPr>
            <p:cNvPr id="14" name="object 14"/>
            <p:cNvSpPr/>
            <p:nvPr/>
          </p:nvSpPr>
          <p:spPr>
            <a:xfrm>
              <a:off x="3372611" y="1565909"/>
              <a:ext cx="472440" cy="472440"/>
            </a:xfrm>
            <a:custGeom>
              <a:avLst/>
              <a:gdLst/>
              <a:ahLst/>
              <a:cxnLst/>
              <a:rect l="l" t="t" r="r" b="b"/>
              <a:pathLst>
                <a:path w="472439"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A8A8CE"/>
              </a:solidFill>
            </a:ln>
          </p:spPr>
          <p:txBody>
            <a:bodyPr wrap="square" lIns="0" tIns="0" rIns="0" bIns="0" rtlCol="0"/>
            <a:lstStyle/>
            <a:p>
              <a:endParaRPr/>
            </a:p>
          </p:txBody>
        </p:sp>
        <p:sp>
          <p:nvSpPr>
            <p:cNvPr id="15" name="object 15"/>
            <p:cNvSpPr/>
            <p:nvPr/>
          </p:nvSpPr>
          <p:spPr>
            <a:xfrm>
              <a:off x="6795134"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8484B7"/>
            </a:solidFill>
          </p:spPr>
          <p:txBody>
            <a:bodyPr wrap="square" lIns="0" tIns="0" rIns="0" bIns="0" rtlCol="0"/>
            <a:lstStyle/>
            <a:p>
              <a:endParaRPr/>
            </a:p>
          </p:txBody>
        </p:sp>
        <p:sp>
          <p:nvSpPr>
            <p:cNvPr id="16" name="object 16"/>
            <p:cNvSpPr/>
            <p:nvPr/>
          </p:nvSpPr>
          <p:spPr>
            <a:xfrm>
              <a:off x="6795134"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7" name="object 17"/>
            <p:cNvSpPr/>
            <p:nvPr/>
          </p:nvSpPr>
          <p:spPr>
            <a:xfrm>
              <a:off x="6342126"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19"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19"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8484B7"/>
              </a:solidFill>
            </a:ln>
          </p:spPr>
          <p:txBody>
            <a:bodyPr wrap="square" lIns="0" tIns="0" rIns="0" bIns="0" rtlCol="0"/>
            <a:lstStyle/>
            <a:p>
              <a:endParaRPr/>
            </a:p>
          </p:txBody>
        </p:sp>
        <p:sp>
          <p:nvSpPr>
            <p:cNvPr id="18" name="object 18"/>
            <p:cNvSpPr/>
            <p:nvPr/>
          </p:nvSpPr>
          <p:spPr>
            <a:xfrm>
              <a:off x="98454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4D4D8B"/>
            </a:solidFill>
          </p:spPr>
          <p:txBody>
            <a:bodyPr wrap="square" lIns="0" tIns="0" rIns="0" bIns="0" rtlCol="0"/>
            <a:lstStyle/>
            <a:p>
              <a:endParaRPr/>
            </a:p>
          </p:txBody>
        </p:sp>
        <p:sp>
          <p:nvSpPr>
            <p:cNvPr id="19" name="object 19"/>
            <p:cNvSpPr/>
            <p:nvPr/>
          </p:nvSpPr>
          <p:spPr>
            <a:xfrm>
              <a:off x="9845418"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20" name="object 20"/>
            <p:cNvSpPr/>
            <p:nvPr/>
          </p:nvSpPr>
          <p:spPr>
            <a:xfrm>
              <a:off x="9393173"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4D4D8B"/>
              </a:solidFill>
            </a:ln>
          </p:spPr>
          <p:txBody>
            <a:bodyPr wrap="square" lIns="0" tIns="0" rIns="0" bIns="0" rtlCol="0"/>
            <a:lstStyle/>
            <a:p>
              <a:endParaRPr/>
            </a:p>
          </p:txBody>
        </p:sp>
      </p:grpSp>
      <p:sp>
        <p:nvSpPr>
          <p:cNvPr id="21" name="object 21"/>
          <p:cNvSpPr txBox="1"/>
          <p:nvPr/>
        </p:nvSpPr>
        <p:spPr>
          <a:xfrm>
            <a:off x="965652" y="1637075"/>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cleaning</a:t>
            </a:r>
            <a:endParaRPr sz="1800">
              <a:latin typeface="Segoe UI"/>
              <a:cs typeface="Segoe UI"/>
            </a:endParaRPr>
          </a:p>
        </p:txBody>
      </p:sp>
      <p:sp>
        <p:nvSpPr>
          <p:cNvPr id="22" name="object 22"/>
          <p:cNvSpPr txBox="1"/>
          <p:nvPr/>
        </p:nvSpPr>
        <p:spPr>
          <a:xfrm>
            <a:off x="6932340" y="1637075"/>
            <a:ext cx="1437005" cy="566822"/>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Modeling</a:t>
            </a:r>
            <a:r>
              <a:rPr sz="1800" spc="-30" dirty="0">
                <a:solidFill>
                  <a:srgbClr val="FFFFFF"/>
                </a:solidFill>
                <a:latin typeface="Segoe UI"/>
                <a:cs typeface="Segoe UI"/>
              </a:rPr>
              <a:t> </a:t>
            </a:r>
            <a:r>
              <a:rPr sz="1800" dirty="0">
                <a:solidFill>
                  <a:srgbClr val="FFFFFF"/>
                </a:solidFill>
                <a:latin typeface="Segoe UI"/>
                <a:cs typeface="Segoe UI"/>
              </a:rPr>
              <a:t>in</a:t>
            </a:r>
            <a:r>
              <a:rPr sz="1800" spc="-15" dirty="0">
                <a:solidFill>
                  <a:srgbClr val="FFFFFF"/>
                </a:solidFill>
                <a:latin typeface="Segoe UI"/>
                <a:cs typeface="Segoe UI"/>
              </a:rPr>
              <a:t> </a:t>
            </a:r>
            <a:r>
              <a:rPr lang="en-US" spc="-50" dirty="0">
                <a:solidFill>
                  <a:schemeClr val="accent6"/>
                </a:solidFill>
                <a:latin typeface="Segoe UI"/>
                <a:cs typeface="Segoe UI"/>
              </a:rPr>
              <a:t>Python</a:t>
            </a:r>
            <a:endParaRPr sz="1800" dirty="0">
              <a:solidFill>
                <a:schemeClr val="accent6"/>
              </a:solidFill>
              <a:latin typeface="Segoe UI"/>
              <a:cs typeface="Segoe UI"/>
            </a:endParaRPr>
          </a:p>
        </p:txBody>
      </p:sp>
      <p:sp>
        <p:nvSpPr>
          <p:cNvPr id="23" name="object 23"/>
          <p:cNvSpPr txBox="1"/>
          <p:nvPr/>
        </p:nvSpPr>
        <p:spPr>
          <a:xfrm>
            <a:off x="10083591" y="1637075"/>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Visualization</a:t>
            </a:r>
            <a:endParaRPr sz="1800">
              <a:latin typeface="Segoe UI"/>
              <a:cs typeface="Segoe UI"/>
            </a:endParaRPr>
          </a:p>
        </p:txBody>
      </p:sp>
      <p:sp>
        <p:nvSpPr>
          <p:cNvPr id="24" name="object 24"/>
          <p:cNvSpPr txBox="1"/>
          <p:nvPr/>
        </p:nvSpPr>
        <p:spPr>
          <a:xfrm>
            <a:off x="3880073" y="1637075"/>
            <a:ext cx="17284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preparation</a:t>
            </a:r>
            <a:endParaRPr sz="1800">
              <a:latin typeface="Segoe UI"/>
              <a:cs typeface="Segoe UI"/>
            </a:endParaRPr>
          </a:p>
        </p:txBody>
      </p:sp>
      <p:sp>
        <p:nvSpPr>
          <p:cNvPr id="29" name="object 29"/>
          <p:cNvSpPr txBox="1"/>
          <p:nvPr/>
        </p:nvSpPr>
        <p:spPr>
          <a:xfrm>
            <a:off x="3406705" y="2253179"/>
            <a:ext cx="218440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35" dirty="0">
                <a:solidFill>
                  <a:srgbClr val="585858"/>
                </a:solidFill>
                <a:latin typeface="Segoe UI"/>
                <a:cs typeface="Segoe UI"/>
              </a:rPr>
              <a:t> </a:t>
            </a:r>
            <a:r>
              <a:rPr sz="1600" dirty="0">
                <a:solidFill>
                  <a:srgbClr val="585858"/>
                </a:solidFill>
                <a:latin typeface="Segoe UI"/>
                <a:cs typeface="Segoe UI"/>
              </a:rPr>
              <a:t>new</a:t>
            </a:r>
            <a:r>
              <a:rPr sz="1600" spc="-30" dirty="0">
                <a:solidFill>
                  <a:srgbClr val="585858"/>
                </a:solidFill>
                <a:latin typeface="Segoe UI"/>
                <a:cs typeface="Segoe UI"/>
              </a:rPr>
              <a:t> </a:t>
            </a:r>
            <a:r>
              <a:rPr sz="1600" spc="-10" dirty="0">
                <a:solidFill>
                  <a:srgbClr val="585858"/>
                </a:solidFill>
                <a:latin typeface="Segoe UI"/>
                <a:cs typeface="Segoe UI"/>
              </a:rPr>
              <a:t>variables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Log</a:t>
            </a:r>
            <a:r>
              <a:rPr sz="1600" spc="-20" dirty="0">
                <a:solidFill>
                  <a:srgbClr val="585858"/>
                </a:solidFill>
                <a:latin typeface="Segoe UI"/>
                <a:cs typeface="Segoe UI"/>
              </a:rPr>
              <a:t> </a:t>
            </a:r>
            <a:r>
              <a:rPr sz="1600" spc="-10" dirty="0">
                <a:solidFill>
                  <a:srgbClr val="585858"/>
                </a:solidFill>
                <a:latin typeface="Segoe UI"/>
                <a:cs typeface="Segoe UI"/>
              </a:rPr>
              <a:t>transformation</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Combine</a:t>
            </a:r>
            <a:r>
              <a:rPr sz="1600" spc="-50" dirty="0">
                <a:solidFill>
                  <a:srgbClr val="585858"/>
                </a:solidFill>
                <a:latin typeface="Segoe UI"/>
                <a:cs typeface="Segoe UI"/>
              </a:rPr>
              <a:t> </a:t>
            </a:r>
            <a:r>
              <a:rPr sz="1600" dirty="0">
                <a:solidFill>
                  <a:srgbClr val="585858"/>
                </a:solidFill>
                <a:latin typeface="Segoe UI"/>
                <a:cs typeface="Segoe UI"/>
              </a:rPr>
              <a:t>macro</a:t>
            </a:r>
            <a:r>
              <a:rPr sz="1600" spc="-2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p:txBody>
      </p:sp>
      <p:sp>
        <p:nvSpPr>
          <p:cNvPr id="34" name="object 34"/>
          <p:cNvSpPr txBox="1"/>
          <p:nvPr/>
        </p:nvSpPr>
        <p:spPr>
          <a:xfrm>
            <a:off x="146808" y="2263026"/>
            <a:ext cx="282194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Remove</a:t>
            </a:r>
            <a:r>
              <a:rPr sz="1600" spc="-80" dirty="0">
                <a:solidFill>
                  <a:srgbClr val="585858"/>
                </a:solidFill>
                <a:latin typeface="Segoe UI"/>
                <a:cs typeface="Segoe UI"/>
              </a:rPr>
              <a:t> </a:t>
            </a:r>
            <a:r>
              <a:rPr sz="1600" dirty="0">
                <a:solidFill>
                  <a:srgbClr val="585858"/>
                </a:solidFill>
                <a:latin typeface="Segoe UI"/>
                <a:cs typeface="Segoe UI"/>
              </a:rPr>
              <a:t>redundant</a:t>
            </a:r>
            <a:r>
              <a:rPr sz="1600" spc="-85" dirty="0">
                <a:solidFill>
                  <a:srgbClr val="585858"/>
                </a:solidFill>
                <a:latin typeface="Segoe UI"/>
                <a:cs typeface="Segoe UI"/>
              </a:rPr>
              <a:t> </a:t>
            </a:r>
            <a:r>
              <a:rPr sz="1600" spc="-10" dirty="0">
                <a:solidFill>
                  <a:srgbClr val="585858"/>
                </a:solidFill>
                <a:latin typeface="Segoe UI"/>
                <a:cs typeface="Segoe UI"/>
              </a:rPr>
              <a:t>columns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Consolidate</a:t>
            </a:r>
            <a:r>
              <a:rPr sz="1600" spc="-55" dirty="0">
                <a:solidFill>
                  <a:srgbClr val="585858"/>
                </a:solidFill>
                <a:latin typeface="Segoe UI"/>
                <a:cs typeface="Segoe UI"/>
              </a:rPr>
              <a:t> </a:t>
            </a:r>
            <a:r>
              <a:rPr sz="1600" dirty="0">
                <a:solidFill>
                  <a:srgbClr val="585858"/>
                </a:solidFill>
                <a:latin typeface="Segoe UI"/>
                <a:cs typeface="Segoe UI"/>
              </a:rPr>
              <a:t>weekly</a:t>
            </a:r>
            <a:r>
              <a:rPr sz="1600" spc="-3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Coerce</a:t>
            </a:r>
            <a:r>
              <a:rPr sz="1600" spc="-30" dirty="0">
                <a:solidFill>
                  <a:srgbClr val="585858"/>
                </a:solidFill>
                <a:latin typeface="Segoe UI"/>
                <a:cs typeface="Segoe UI"/>
              </a:rPr>
              <a:t> </a:t>
            </a:r>
            <a:r>
              <a:rPr sz="1600" dirty="0">
                <a:solidFill>
                  <a:srgbClr val="585858"/>
                </a:solidFill>
                <a:latin typeface="Segoe UI"/>
                <a:cs typeface="Segoe UI"/>
              </a:rPr>
              <a:t>data</a:t>
            </a:r>
            <a:r>
              <a:rPr sz="1600" spc="-35" dirty="0">
                <a:solidFill>
                  <a:srgbClr val="585858"/>
                </a:solidFill>
                <a:latin typeface="Segoe UI"/>
                <a:cs typeface="Segoe UI"/>
              </a:rPr>
              <a:t> </a:t>
            </a:r>
            <a:r>
              <a:rPr sz="1600" spc="-10" dirty="0">
                <a:solidFill>
                  <a:srgbClr val="585858"/>
                </a:solidFill>
                <a:latin typeface="Segoe UI"/>
                <a:cs typeface="Segoe UI"/>
              </a:rPr>
              <a:t>types</a:t>
            </a:r>
            <a:endParaRPr sz="1600">
              <a:latin typeface="Segoe UI"/>
              <a:cs typeface="Segoe UI"/>
            </a:endParaRPr>
          </a:p>
        </p:txBody>
      </p:sp>
      <p:sp>
        <p:nvSpPr>
          <p:cNvPr id="35" name="object 35"/>
          <p:cNvSpPr txBox="1"/>
          <p:nvPr/>
        </p:nvSpPr>
        <p:spPr>
          <a:xfrm>
            <a:off x="6349307" y="2253057"/>
            <a:ext cx="2212830" cy="751488"/>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50" dirty="0">
                <a:solidFill>
                  <a:srgbClr val="585858"/>
                </a:solidFill>
                <a:latin typeface="Segoe UI"/>
                <a:cs typeface="Segoe UI"/>
              </a:rPr>
              <a:t> </a:t>
            </a:r>
            <a:r>
              <a:rPr sz="1600" spc="-10" dirty="0">
                <a:solidFill>
                  <a:srgbClr val="585858"/>
                </a:solidFill>
                <a:latin typeface="Segoe UI"/>
                <a:cs typeface="Segoe UI"/>
              </a:rPr>
              <a:t>subsets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Plot</a:t>
            </a:r>
            <a:r>
              <a:rPr sz="1600" spc="-30" dirty="0">
                <a:solidFill>
                  <a:srgbClr val="585858"/>
                </a:solidFill>
                <a:latin typeface="Segoe UI"/>
                <a:cs typeface="Segoe UI"/>
              </a:rPr>
              <a:t> </a:t>
            </a:r>
            <a:r>
              <a:rPr lang="en-US" sz="1600" spc="-30" dirty="0">
                <a:solidFill>
                  <a:srgbClr val="585858"/>
                </a:solidFill>
                <a:latin typeface="Segoe UI"/>
                <a:cs typeface="Segoe UI"/>
              </a:rPr>
              <a:t>regression</a:t>
            </a:r>
            <a:r>
              <a:rPr sz="1600" spc="-25" dirty="0">
                <a:solidFill>
                  <a:srgbClr val="585858"/>
                </a:solidFill>
                <a:latin typeface="Segoe UI"/>
                <a:cs typeface="Segoe UI"/>
              </a:rPr>
              <a:t> </a:t>
            </a:r>
            <a:r>
              <a:rPr sz="1600" spc="-10" dirty="0">
                <a:solidFill>
                  <a:srgbClr val="585858"/>
                </a:solidFill>
                <a:latin typeface="Segoe UI"/>
                <a:cs typeface="Segoe UI"/>
              </a:rPr>
              <a:t>charts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Run</a:t>
            </a:r>
            <a:r>
              <a:rPr sz="1600" spc="-20" dirty="0">
                <a:solidFill>
                  <a:srgbClr val="585858"/>
                </a:solidFill>
                <a:latin typeface="Segoe UI"/>
                <a:cs typeface="Segoe UI"/>
              </a:rPr>
              <a:t> </a:t>
            </a:r>
            <a:r>
              <a:rPr sz="1600" spc="-10" dirty="0">
                <a:solidFill>
                  <a:srgbClr val="585858"/>
                </a:solidFill>
                <a:latin typeface="Segoe UI"/>
                <a:cs typeface="Segoe UI"/>
              </a:rPr>
              <a:t>Regressions</a:t>
            </a:r>
            <a:endParaRPr sz="1600" dirty="0">
              <a:latin typeface="Segoe UI"/>
              <a:cs typeface="Segoe UI"/>
            </a:endParaRPr>
          </a:p>
        </p:txBody>
      </p:sp>
      <p:sp>
        <p:nvSpPr>
          <p:cNvPr id="39" name="object 39"/>
          <p:cNvSpPr txBox="1"/>
          <p:nvPr/>
        </p:nvSpPr>
        <p:spPr>
          <a:xfrm>
            <a:off x="47241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3C3DD"/>
                </a:solidFill>
                <a:latin typeface="Segoe UI"/>
                <a:cs typeface="Segoe UI"/>
              </a:rPr>
              <a:t>1</a:t>
            </a:r>
            <a:endParaRPr sz="1800">
              <a:latin typeface="Segoe UI"/>
              <a:cs typeface="Segoe UI"/>
            </a:endParaRPr>
          </a:p>
        </p:txBody>
      </p:sp>
      <p:sp>
        <p:nvSpPr>
          <p:cNvPr id="40" name="object 40"/>
          <p:cNvSpPr txBox="1"/>
          <p:nvPr/>
        </p:nvSpPr>
        <p:spPr>
          <a:xfrm>
            <a:off x="3524910"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8A8CE"/>
                </a:solidFill>
                <a:latin typeface="Segoe UI"/>
                <a:cs typeface="Segoe UI"/>
              </a:rPr>
              <a:t>2</a:t>
            </a:r>
            <a:endParaRPr sz="1800">
              <a:latin typeface="Segoe UI"/>
              <a:cs typeface="Segoe UI"/>
            </a:endParaRPr>
          </a:p>
        </p:txBody>
      </p:sp>
      <p:sp>
        <p:nvSpPr>
          <p:cNvPr id="41" name="object 41"/>
          <p:cNvSpPr txBox="1"/>
          <p:nvPr/>
        </p:nvSpPr>
        <p:spPr>
          <a:xfrm>
            <a:off x="651568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484B7"/>
                </a:solidFill>
                <a:latin typeface="Segoe UI"/>
                <a:cs typeface="Segoe UI"/>
              </a:rPr>
              <a:t>3</a:t>
            </a:r>
            <a:endParaRPr sz="1800">
              <a:latin typeface="Segoe UI"/>
              <a:cs typeface="Segoe UI"/>
            </a:endParaRPr>
          </a:p>
        </p:txBody>
      </p:sp>
      <p:sp>
        <p:nvSpPr>
          <p:cNvPr id="42" name="object 42"/>
          <p:cNvSpPr txBox="1"/>
          <p:nvPr/>
        </p:nvSpPr>
        <p:spPr>
          <a:xfrm>
            <a:off x="956909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8B"/>
                </a:solidFill>
                <a:latin typeface="Segoe UI"/>
                <a:cs typeface="Segoe UI"/>
              </a:rPr>
              <a:t>4</a:t>
            </a:r>
            <a:endParaRPr sz="1800">
              <a:latin typeface="Segoe UI"/>
              <a:cs typeface="Segoe UI"/>
            </a:endParaRPr>
          </a:p>
        </p:txBody>
      </p:sp>
      <p:sp>
        <p:nvSpPr>
          <p:cNvPr id="46" name="object 46"/>
          <p:cNvSpPr txBox="1"/>
          <p:nvPr/>
        </p:nvSpPr>
        <p:spPr>
          <a:xfrm>
            <a:off x="9478331" y="2251561"/>
            <a:ext cx="236791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spc="-10" dirty="0">
                <a:solidFill>
                  <a:srgbClr val="585858"/>
                </a:solidFill>
                <a:latin typeface="Segoe UI"/>
                <a:cs typeface="Segoe UI"/>
              </a:rPr>
              <a:t>Regression outputs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Aggregation</a:t>
            </a:r>
            <a:r>
              <a:rPr sz="1600" spc="-7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Observation</a:t>
            </a:r>
            <a:r>
              <a:rPr sz="1600" spc="-15" dirty="0">
                <a:solidFill>
                  <a:srgbClr val="585858"/>
                </a:solidFill>
                <a:latin typeface="Segoe UI"/>
                <a:cs typeface="Segoe UI"/>
              </a:rPr>
              <a:t> </a:t>
            </a:r>
            <a:r>
              <a:rPr sz="1600" dirty="0">
                <a:solidFill>
                  <a:srgbClr val="585858"/>
                </a:solidFill>
                <a:latin typeface="Segoe UI"/>
                <a:cs typeface="Segoe UI"/>
              </a:rPr>
              <a:t>&amp;</a:t>
            </a:r>
            <a:r>
              <a:rPr sz="1600" spc="-5" dirty="0">
                <a:solidFill>
                  <a:srgbClr val="585858"/>
                </a:solidFill>
                <a:latin typeface="Segoe UI"/>
                <a:cs typeface="Segoe UI"/>
              </a:rPr>
              <a:t> </a:t>
            </a:r>
            <a:r>
              <a:rPr sz="1600" spc="-10" dirty="0">
                <a:solidFill>
                  <a:srgbClr val="585858"/>
                </a:solidFill>
                <a:latin typeface="Segoe UI"/>
                <a:cs typeface="Segoe UI"/>
              </a:rPr>
              <a:t>analysis</a:t>
            </a:r>
            <a:endParaRPr sz="1600">
              <a:latin typeface="Segoe UI"/>
              <a:cs typeface="Segoe UI"/>
            </a:endParaRPr>
          </a:p>
        </p:txBody>
      </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27</a:t>
            </a:fld>
            <a:endParaRPr spc="-25" dirty="0"/>
          </a:p>
        </p:txBody>
      </p:sp>
      <p:pic>
        <p:nvPicPr>
          <p:cNvPr id="52" name="Picture 51" descr="Graphical user interface, text, application&#10;&#10;Description automatically generated">
            <a:extLst>
              <a:ext uri="{FF2B5EF4-FFF2-40B4-BE49-F238E27FC236}">
                <a16:creationId xmlns:a16="http://schemas.microsoft.com/office/drawing/2014/main" id="{877757F5-1FB7-195A-62FB-BB090FBD4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6" y="3636685"/>
            <a:ext cx="3028181" cy="2319856"/>
          </a:xfrm>
          <a:prstGeom prst="rect">
            <a:avLst/>
          </a:prstGeom>
        </p:spPr>
      </p:pic>
      <p:pic>
        <p:nvPicPr>
          <p:cNvPr id="54" name="Picture 53" descr="Chart, line chart, histogram&#10;&#10;Description automatically generated">
            <a:extLst>
              <a:ext uri="{FF2B5EF4-FFF2-40B4-BE49-F238E27FC236}">
                <a16:creationId xmlns:a16="http://schemas.microsoft.com/office/drawing/2014/main" id="{0780072B-3CF8-6762-1373-4B0D77520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278" y="3317425"/>
            <a:ext cx="2104425" cy="3091282"/>
          </a:xfrm>
          <a:prstGeom prst="rect">
            <a:avLst/>
          </a:prstGeom>
        </p:spPr>
      </p:pic>
      <p:pic>
        <p:nvPicPr>
          <p:cNvPr id="56" name="Picture 55" descr="Graphical user interface, text, application&#10;&#10;Description automatically generated">
            <a:extLst>
              <a:ext uri="{FF2B5EF4-FFF2-40B4-BE49-F238E27FC236}">
                <a16:creationId xmlns:a16="http://schemas.microsoft.com/office/drawing/2014/main" id="{7A579417-E367-7CDF-F0AC-9CCF2FDD9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903" y="3405759"/>
            <a:ext cx="2877489" cy="965755"/>
          </a:xfrm>
          <a:prstGeom prst="rect">
            <a:avLst/>
          </a:prstGeom>
        </p:spPr>
      </p:pic>
      <p:pic>
        <p:nvPicPr>
          <p:cNvPr id="58" name="Picture 57" descr="Chart, histogram&#10;&#10;Description automatically generated">
            <a:extLst>
              <a:ext uri="{FF2B5EF4-FFF2-40B4-BE49-F238E27FC236}">
                <a16:creationId xmlns:a16="http://schemas.microsoft.com/office/drawing/2014/main" id="{92E030B9-8756-0784-08DD-B6D42DE75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056" y="4569713"/>
            <a:ext cx="3228963" cy="1063931"/>
          </a:xfrm>
          <a:prstGeom prst="rect">
            <a:avLst/>
          </a:prstGeom>
        </p:spPr>
      </p:pic>
      <p:pic>
        <p:nvPicPr>
          <p:cNvPr id="60" name="Picture 59" descr="Chart, scatter chart&#10;&#10;Description automatically generated">
            <a:extLst>
              <a:ext uri="{FF2B5EF4-FFF2-40B4-BE49-F238E27FC236}">
                <a16:creationId xmlns:a16="http://schemas.microsoft.com/office/drawing/2014/main" id="{00CE0F54-040D-FAE6-FC35-9847B2408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506" y="5592553"/>
            <a:ext cx="1534510" cy="1071262"/>
          </a:xfrm>
          <a:prstGeom prst="rect">
            <a:avLst/>
          </a:prstGeom>
        </p:spPr>
      </p:pic>
      <p:pic>
        <p:nvPicPr>
          <p:cNvPr id="62" name="Picture 61" descr="Chart, funnel chart&#10;&#10;Description automatically generated">
            <a:extLst>
              <a:ext uri="{FF2B5EF4-FFF2-40B4-BE49-F238E27FC236}">
                <a16:creationId xmlns:a16="http://schemas.microsoft.com/office/drawing/2014/main" id="{6561A6A2-CB1D-F87E-A416-8389D821C6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1723" y="4038159"/>
            <a:ext cx="3028181" cy="2157199"/>
          </a:xfrm>
          <a:prstGeom prst="rect">
            <a:avLst/>
          </a:prstGeom>
        </p:spPr>
      </p:pic>
      <p:pic>
        <p:nvPicPr>
          <p:cNvPr id="64" name="Picture 63" descr="A picture containing graphical user interface&#10;&#10;Description automatically generated">
            <a:extLst>
              <a:ext uri="{FF2B5EF4-FFF2-40B4-BE49-F238E27FC236}">
                <a16:creationId xmlns:a16="http://schemas.microsoft.com/office/drawing/2014/main" id="{69EA5E08-D8F0-FFC6-B5AD-D11E45CDB2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6618" y="3326878"/>
            <a:ext cx="2988259" cy="619613"/>
          </a:xfrm>
          <a:prstGeom prst="rect">
            <a:avLst/>
          </a:prstGeom>
        </p:spPr>
      </p:pic>
    </p:spTree>
    <p:extLst>
      <p:ext uri="{BB962C8B-B14F-4D97-AF65-F5344CB8AC3E}">
        <p14:creationId xmlns:p14="http://schemas.microsoft.com/office/powerpoint/2010/main" val="203075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00" y="853489"/>
            <a:ext cx="6953220" cy="5696078"/>
          </a:xfrm>
          <a:prstGeom prst="rect">
            <a:avLst/>
          </a:prstGeom>
        </p:spPr>
      </p:pic>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14" name="TextBox 13">
            <a:extLst>
              <a:ext uri="{FF2B5EF4-FFF2-40B4-BE49-F238E27FC236}">
                <a16:creationId xmlns:a16="http://schemas.microsoft.com/office/drawing/2014/main" id="{B18BFFE1-9B2E-7D65-B64D-63D1CD61FB2C}"/>
              </a:ext>
            </a:extLst>
          </p:cNvPr>
          <p:cNvSpPr txBox="1"/>
          <p:nvPr/>
        </p:nvSpPr>
        <p:spPr>
          <a:xfrm rot="5400000">
            <a:off x="6768321" y="3019194"/>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Tree>
    <p:extLst>
      <p:ext uri="{BB962C8B-B14F-4D97-AF65-F5344CB8AC3E}">
        <p14:creationId xmlns:p14="http://schemas.microsoft.com/office/powerpoint/2010/main" val="155001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 </a:t>
            </a:r>
            <a:r>
              <a:rPr lang="en-US" dirty="0" err="1"/>
              <a:t>Cont</a:t>
            </a:r>
            <a:r>
              <a:rPr lang="en-US" dirty="0"/>
              <a:t>`</a:t>
            </a:r>
          </a:p>
        </p:txBody>
      </p:sp>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9144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531786"/>
            <a:ext cx="4038600" cy="2768600"/>
          </a:xfrm>
          <a:prstGeom prst="rect">
            <a:avLst/>
          </a:prstGeom>
        </p:spPr>
      </p:pic>
      <p:sp>
        <p:nvSpPr>
          <p:cNvPr id="11" name="TextBox 10">
            <a:extLst>
              <a:ext uri="{FF2B5EF4-FFF2-40B4-BE49-F238E27FC236}">
                <a16:creationId xmlns:a16="http://schemas.microsoft.com/office/drawing/2014/main" id="{9381D63F-1775-399D-7212-87E799B9DB23}"/>
              </a:ext>
            </a:extLst>
          </p:cNvPr>
          <p:cNvSpPr txBox="1"/>
          <p:nvPr/>
        </p:nvSpPr>
        <p:spPr>
          <a:xfrm>
            <a:off x="3139372" y="6179652"/>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94051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4754E-D05C-A055-379D-6145E30F7362}"/>
              </a:ext>
            </a:extLst>
          </p:cNvPr>
          <p:cNvSpPr txBox="1"/>
          <p:nvPr/>
        </p:nvSpPr>
        <p:spPr>
          <a:xfrm>
            <a:off x="3050088" y="477476"/>
            <a:ext cx="6100174" cy="5909310"/>
          </a:xfrm>
          <a:prstGeom prst="rect">
            <a:avLst/>
          </a:prstGeom>
          <a:noFill/>
        </p:spPr>
        <p:txBody>
          <a:bodyPr wrap="square">
            <a:spAutoFit/>
          </a:bodyPr>
          <a:lstStyle/>
          <a:p>
            <a:pPr algn="l"/>
            <a:r>
              <a:rPr lang="en-AU" b="1" i="0" dirty="0">
                <a:solidFill>
                  <a:schemeClr val="tx1"/>
                </a:solidFill>
                <a:effectLst/>
                <a:latin typeface="Slack-Lato"/>
              </a:rPr>
              <a:t>General guidelines for the presentations:</a:t>
            </a:r>
            <a:br>
              <a:rPr lang="en-AU" b="1" i="0" dirty="0">
                <a:solidFill>
                  <a:schemeClr val="tx1"/>
                </a:solidFill>
                <a:effectLst/>
                <a:latin typeface="Slack-Lato"/>
              </a:rPr>
            </a:br>
            <a:endParaRPr lang="en-AU" b="1" i="0" dirty="0">
              <a:solidFill>
                <a:schemeClr val="tx1"/>
              </a:solidFill>
              <a:effectLst/>
              <a:latin typeface="Slack-Lato"/>
            </a:endParaRPr>
          </a:p>
          <a:p>
            <a:pPr algn="l">
              <a:buFont typeface="Arial" panose="020B0604020202020204" pitchFamily="34" charset="0"/>
              <a:buChar char="•"/>
            </a:pPr>
            <a:r>
              <a:rPr lang="en-AU" i="0" dirty="0">
                <a:solidFill>
                  <a:schemeClr val="tx1"/>
                </a:solidFill>
                <a:effectLst/>
                <a:latin typeface="Slack-Lato"/>
              </a:rPr>
              <a:t>7 min presentation + 5 min Q&amp;A (+1 min for the Elisabeth, Rodrigo, Paul and </a:t>
            </a:r>
            <a:r>
              <a:rPr lang="en-AU" i="0" dirty="0" err="1">
                <a:solidFill>
                  <a:schemeClr val="tx1"/>
                </a:solidFill>
                <a:effectLst/>
                <a:latin typeface="Slack-Lato"/>
              </a:rPr>
              <a:t>Esra</a:t>
            </a:r>
            <a:r>
              <a:rPr lang="en-AU" i="0" dirty="0">
                <a:solidFill>
                  <a:schemeClr val="tx1"/>
                </a:solidFill>
                <a:effectLst/>
                <a:latin typeface="Slack-Lato"/>
              </a:rPr>
              <a:t>)</a:t>
            </a:r>
          </a:p>
          <a:p>
            <a:pPr algn="l">
              <a:buFont typeface="Arial" panose="020B0604020202020204" pitchFamily="34" charset="0"/>
              <a:buChar char="•"/>
            </a:pPr>
            <a:r>
              <a:rPr lang="en-AU" i="0" dirty="0">
                <a:solidFill>
                  <a:schemeClr val="tx1"/>
                </a:solidFill>
                <a:effectLst/>
                <a:latin typeface="Slack-Lato"/>
              </a:rPr>
              <a:t>Introduce the research/business question/hypothesis  you're trying to answer/test and the type and the objective of the study (descriptive, predictive, BI...);</a:t>
            </a:r>
          </a:p>
          <a:p>
            <a:pPr algn="l">
              <a:buFont typeface="Arial" panose="020B0604020202020204" pitchFamily="34" charset="0"/>
              <a:buChar char="•"/>
            </a:pPr>
            <a:r>
              <a:rPr lang="en-AU" i="0" dirty="0">
                <a:solidFill>
                  <a:schemeClr val="tx1"/>
                </a:solidFill>
                <a:effectLst/>
                <a:latin typeface="Slack-Lato"/>
              </a:rPr>
              <a:t>High-level description of the data you have in hand, supported by meaningful plots/tables (size, quality of the data, how's it distributed, etc.);</a:t>
            </a:r>
          </a:p>
          <a:p>
            <a:pPr algn="l">
              <a:buFont typeface="Arial" panose="020B0604020202020204" pitchFamily="34" charset="0"/>
              <a:buChar char="•"/>
            </a:pPr>
            <a:r>
              <a:rPr lang="en-AU" i="0" dirty="0">
                <a:solidFill>
                  <a:schemeClr val="tx1"/>
                </a:solidFill>
                <a:effectLst/>
                <a:latin typeface="Slack-Lato"/>
              </a:rPr>
              <a:t>Insights/Findings:</a:t>
            </a:r>
          </a:p>
          <a:p>
            <a:pPr algn="l">
              <a:buFont typeface="Arial" panose="020B0604020202020204" pitchFamily="34" charset="0"/>
              <a:buChar char="•"/>
            </a:pPr>
            <a:r>
              <a:rPr lang="en-AU" i="0" dirty="0">
                <a:solidFill>
                  <a:schemeClr val="tx1"/>
                </a:solidFill>
                <a:effectLst/>
                <a:latin typeface="Slack-Lato"/>
              </a:rPr>
              <a:t>show only the charts that make sense and have interesting/unusual/meaningful patterns;</a:t>
            </a:r>
          </a:p>
          <a:p>
            <a:pPr algn="l">
              <a:buFont typeface="Arial" panose="020B0604020202020204" pitchFamily="34" charset="0"/>
              <a:buChar char="•"/>
            </a:pPr>
            <a:r>
              <a:rPr lang="en-AU" i="0" dirty="0">
                <a:solidFill>
                  <a:schemeClr val="tx1"/>
                </a:solidFill>
                <a:effectLst/>
                <a:latin typeface="Slack-Lato"/>
              </a:rPr>
              <a:t>every chart/plot need a title and legend;</a:t>
            </a:r>
          </a:p>
          <a:p>
            <a:pPr algn="l">
              <a:buFont typeface="Arial" panose="020B0604020202020204" pitchFamily="34" charset="0"/>
              <a:buChar char="•"/>
            </a:pPr>
            <a:r>
              <a:rPr lang="en-AU" i="0" dirty="0">
                <a:solidFill>
                  <a:schemeClr val="tx1"/>
                </a:solidFill>
                <a:effectLst/>
                <a:latin typeface="Slack-Lato"/>
              </a:rPr>
              <a:t>Data processing pipeline;</a:t>
            </a:r>
          </a:p>
          <a:p>
            <a:pPr algn="l">
              <a:buFont typeface="Arial" panose="020B0604020202020204" pitchFamily="34" charset="0"/>
              <a:buChar char="•"/>
            </a:pPr>
            <a:r>
              <a:rPr lang="en-AU" i="0" dirty="0">
                <a:solidFill>
                  <a:schemeClr val="tx1"/>
                </a:solidFill>
                <a:effectLst/>
                <a:latin typeface="Slack-Lato"/>
              </a:rPr>
              <a:t>describe the features used for the </a:t>
            </a:r>
            <a:r>
              <a:rPr lang="en-AU" i="0" dirty="0" err="1">
                <a:solidFill>
                  <a:schemeClr val="tx1"/>
                </a:solidFill>
                <a:effectLst/>
                <a:latin typeface="Slack-Lato"/>
              </a:rPr>
              <a:t>modeling</a:t>
            </a:r>
            <a:r>
              <a:rPr lang="en-AU" i="0" dirty="0">
                <a:solidFill>
                  <a:schemeClr val="tx1"/>
                </a:solidFill>
                <a:effectLst/>
                <a:latin typeface="Slack-Lato"/>
              </a:rPr>
              <a:t> and the algorithms used ( </a:t>
            </a:r>
            <a:r>
              <a:rPr lang="en-AU" i="0" dirty="0" err="1">
                <a:solidFill>
                  <a:schemeClr val="tx1"/>
                </a:solidFill>
                <a:effectLst/>
                <a:latin typeface="Slack-Lato"/>
              </a:rPr>
              <a:t>Modeling</a:t>
            </a:r>
            <a:r>
              <a:rPr lang="en-AU" i="0" dirty="0">
                <a:solidFill>
                  <a:schemeClr val="tx1"/>
                </a:solidFill>
                <a:effectLst/>
                <a:latin typeface="Slack-Lato"/>
              </a:rPr>
              <a:t> project);</a:t>
            </a:r>
          </a:p>
          <a:p>
            <a:pPr algn="l">
              <a:buFont typeface="Arial" panose="020B0604020202020204" pitchFamily="34" charset="0"/>
              <a:buChar char="•"/>
            </a:pPr>
            <a:r>
              <a:rPr lang="en-AU" i="0" dirty="0">
                <a:solidFill>
                  <a:schemeClr val="tx1"/>
                </a:solidFill>
                <a:effectLst/>
                <a:latin typeface="Slack-Lato"/>
              </a:rPr>
              <a:t>Outcome &amp; Results (e. g. conclusions, model interpretation, the answer to the research question/hypotheses, etc.);</a:t>
            </a:r>
          </a:p>
          <a:p>
            <a:pPr algn="l">
              <a:buFont typeface="Arial" panose="020B0604020202020204" pitchFamily="34" charset="0"/>
              <a:buChar char="•"/>
            </a:pPr>
            <a:r>
              <a:rPr lang="en-AU" i="0" dirty="0">
                <a:solidFill>
                  <a:schemeClr val="tx1"/>
                </a:solidFill>
                <a:effectLst/>
                <a:latin typeface="Slack-Lato"/>
              </a:rPr>
              <a:t>Outlook (e. g. limitations, next steps, learnings, etc.)</a:t>
            </a:r>
          </a:p>
          <a:p>
            <a:pPr algn="l"/>
            <a:r>
              <a:rPr lang="en-AU" i="0" dirty="0">
                <a:solidFill>
                  <a:schemeClr val="tx1"/>
                </a:solidFill>
                <a:effectLst/>
                <a:latin typeface="Slack-Lato"/>
              </a:rPr>
              <a:t>Remember: great presentation = content + design + delivery.</a:t>
            </a:r>
          </a:p>
        </p:txBody>
      </p:sp>
      <p:sp>
        <p:nvSpPr>
          <p:cNvPr id="7" name="TextBox 6">
            <a:extLst>
              <a:ext uri="{FF2B5EF4-FFF2-40B4-BE49-F238E27FC236}">
                <a16:creationId xmlns:a16="http://schemas.microsoft.com/office/drawing/2014/main" id="{98413A03-FC1B-007C-549A-CE7B14F19699}"/>
              </a:ext>
            </a:extLst>
          </p:cNvPr>
          <p:cNvSpPr txBox="1"/>
          <p:nvPr/>
        </p:nvSpPr>
        <p:spPr>
          <a:xfrm>
            <a:off x="1295400" y="1219200"/>
            <a:ext cx="1205779" cy="3770263"/>
          </a:xfrm>
          <a:prstGeom prst="rect">
            <a:avLst/>
          </a:prstGeom>
          <a:noFill/>
        </p:spPr>
        <p:txBody>
          <a:bodyPr wrap="none" rtlCol="0">
            <a:spAutoFit/>
          </a:bodyPr>
          <a:lstStyle/>
          <a:p>
            <a:r>
              <a:rPr lang="en-US" sz="23900" b="1" dirty="0"/>
              <a:t>!</a:t>
            </a:r>
            <a:endParaRPr lang="en-US" b="1" dirty="0"/>
          </a:p>
        </p:txBody>
      </p:sp>
    </p:spTree>
    <p:extLst>
      <p:ext uri="{BB962C8B-B14F-4D97-AF65-F5344CB8AC3E}">
        <p14:creationId xmlns:p14="http://schemas.microsoft.com/office/powerpoint/2010/main" val="117432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err="1"/>
              <a:t>LightGBM</a:t>
            </a:r>
            <a:r>
              <a:rPr lang="en-US" dirty="0"/>
              <a:t> (Microsoft)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7" name="Picture 6" descr="Chart, histogram&#10;&#10;Description automatically generated">
            <a:extLst>
              <a:ext uri="{FF2B5EF4-FFF2-40B4-BE49-F238E27FC236}">
                <a16:creationId xmlns:a16="http://schemas.microsoft.com/office/drawing/2014/main" id="{5F98AD24-97D5-0395-2A9E-A880987B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52181"/>
            <a:ext cx="7772400" cy="2643519"/>
          </a:xfrm>
          <a:prstGeom prst="rect">
            <a:avLst/>
          </a:prstGeom>
        </p:spPr>
      </p:pic>
      <p:pic>
        <p:nvPicPr>
          <p:cNvPr id="11" name="Picture 10" descr="Chart, scatter chart&#10;&#10;Description automatically generated">
            <a:extLst>
              <a:ext uri="{FF2B5EF4-FFF2-40B4-BE49-F238E27FC236}">
                <a16:creationId xmlns:a16="http://schemas.microsoft.com/office/drawing/2014/main" id="{07F117C1-5E50-E595-6CED-B93724051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695700"/>
            <a:ext cx="4241800" cy="2781300"/>
          </a:xfrm>
          <a:prstGeom prst="rect">
            <a:avLst/>
          </a:prstGeom>
        </p:spPr>
      </p:pic>
      <p:sp>
        <p:nvSpPr>
          <p:cNvPr id="12" name="Text Placeholder 3">
            <a:extLst>
              <a:ext uri="{FF2B5EF4-FFF2-40B4-BE49-F238E27FC236}">
                <a16:creationId xmlns:a16="http://schemas.microsoft.com/office/drawing/2014/main" id="{D420938A-A3AC-7A20-F067-D74872A3F3A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1C7E84C2-36C1-3EBF-B75B-B632BD7C8D89}"/>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Study21 </a:t>
            </a:r>
          </a:p>
        </p:txBody>
      </p:sp>
      <p:pic>
        <p:nvPicPr>
          <p:cNvPr id="15" name="Picture 14" descr="A picture containing text, tableware, clipart, dishware&#10;&#10;Description automatically generated">
            <a:extLst>
              <a:ext uri="{FF2B5EF4-FFF2-40B4-BE49-F238E27FC236}">
                <a16:creationId xmlns:a16="http://schemas.microsoft.com/office/drawing/2014/main" id="{85083FF3-BDC8-BA62-47D1-744A12FB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912" y="6324600"/>
            <a:ext cx="1654175" cy="480076"/>
          </a:xfrm>
          <a:prstGeom prst="rect">
            <a:avLst/>
          </a:prstGeom>
        </p:spPr>
      </p:pic>
    </p:spTree>
    <p:extLst>
      <p:ext uri="{BB962C8B-B14F-4D97-AF65-F5344CB8AC3E}">
        <p14:creationId xmlns:p14="http://schemas.microsoft.com/office/powerpoint/2010/main" val="380876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538684" y="261011"/>
            <a:ext cx="11497290" cy="553998"/>
          </a:xfrm>
        </p:spPr>
        <p:txBody>
          <a:bodyPr/>
          <a:lstStyle/>
          <a:p>
            <a:r>
              <a:rPr lang="en-US" dirty="0"/>
              <a:t>Decision on Champion Model</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13" name="Picture 12">
            <a:extLst>
              <a:ext uri="{FF2B5EF4-FFF2-40B4-BE49-F238E27FC236}">
                <a16:creationId xmlns:a16="http://schemas.microsoft.com/office/drawing/2014/main" id="{760D7B1B-B3B4-1C86-B1F8-B0A9FA337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8" y="1927230"/>
            <a:ext cx="5765800" cy="292100"/>
          </a:xfrm>
          <a:prstGeom prst="rect">
            <a:avLst/>
          </a:prstGeom>
        </p:spPr>
      </p:pic>
      <p:pic>
        <p:nvPicPr>
          <p:cNvPr id="17" name="Picture 16">
            <a:extLst>
              <a:ext uri="{FF2B5EF4-FFF2-40B4-BE49-F238E27FC236}">
                <a16:creationId xmlns:a16="http://schemas.microsoft.com/office/drawing/2014/main" id="{4CEDF947-272C-28EF-0536-A2EEAC71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6" y="2438043"/>
            <a:ext cx="5600700" cy="215900"/>
          </a:xfrm>
          <a:prstGeom prst="rect">
            <a:avLst/>
          </a:prstGeom>
        </p:spPr>
      </p:pic>
      <p:sp>
        <p:nvSpPr>
          <p:cNvPr id="19" name="Rectangle 18">
            <a:extLst>
              <a:ext uri="{FF2B5EF4-FFF2-40B4-BE49-F238E27FC236}">
                <a16:creationId xmlns:a16="http://schemas.microsoft.com/office/drawing/2014/main" id="{E994D8D4-B099-3D9C-6A8E-D7AF2F236193}"/>
              </a:ext>
            </a:extLst>
          </p:cNvPr>
          <p:cNvSpPr/>
          <p:nvPr/>
        </p:nvSpPr>
        <p:spPr>
          <a:xfrm>
            <a:off x="216397" y="2263885"/>
            <a:ext cx="5852562"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02C4D0F-7513-0465-0C03-4F4E3DF743E4}"/>
              </a:ext>
            </a:extLst>
          </p:cNvPr>
          <p:cNvSpPr txBox="1">
            <a:spLocks/>
          </p:cNvSpPr>
          <p:nvPr/>
        </p:nvSpPr>
        <p:spPr>
          <a:xfrm>
            <a:off x="308216" y="3185567"/>
            <a:ext cx="11497290" cy="553998"/>
          </a:xfrm>
          <a:prstGeom prst="rect">
            <a:avLst/>
          </a:prstGeom>
        </p:spPr>
        <p:txBody>
          <a:bodyPr wrap="square" lIns="0" tIns="0" rIns="0" bIns="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r>
              <a:rPr lang="en-US" dirty="0">
                <a:latin typeface="Segoe UI" panose="020B0502040204020203" pitchFamily="34" charset="0"/>
                <a:cs typeface="Segoe UI" panose="020B0502040204020203" pitchFamily="34" charset="0"/>
              </a:rPr>
              <a:t>Smart Objective Met?</a:t>
            </a:r>
          </a:p>
        </p:txBody>
      </p:sp>
      <p:sp>
        <p:nvSpPr>
          <p:cNvPr id="25" name="Text Placeholder 3">
            <a:extLst>
              <a:ext uri="{FF2B5EF4-FFF2-40B4-BE49-F238E27FC236}">
                <a16:creationId xmlns:a16="http://schemas.microsoft.com/office/drawing/2014/main" id="{F69FA7F0-9370-4B9D-FF8B-0F9D2177EA9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26" name="Text Placeholder 12">
            <a:extLst>
              <a:ext uri="{FF2B5EF4-FFF2-40B4-BE49-F238E27FC236}">
                <a16:creationId xmlns:a16="http://schemas.microsoft.com/office/drawing/2014/main" id="{496C04B4-4833-50D2-AFBC-CF6C08C1F09A}"/>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27" name="Rectangle 26">
            <a:extLst>
              <a:ext uri="{FF2B5EF4-FFF2-40B4-BE49-F238E27FC236}">
                <a16:creationId xmlns:a16="http://schemas.microsoft.com/office/drawing/2014/main" id="{D67DE6A9-5711-AB6C-8132-02B2161CBC56}"/>
              </a:ext>
            </a:extLst>
          </p:cNvPr>
          <p:cNvSpPr/>
          <p:nvPr/>
        </p:nvSpPr>
        <p:spPr>
          <a:xfrm>
            <a:off x="308217" y="3803980"/>
            <a:ext cx="4035184" cy="2554545"/>
          </a:xfrm>
          <a:prstGeom prst="rect">
            <a:avLst/>
          </a:prstGeom>
        </p:spPr>
        <p:txBody>
          <a:bodyPr wrap="square">
            <a:spAutoFit/>
          </a:bodyPr>
          <a:lstStyle/>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20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20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33892B67-35D3-806F-BFA6-3BDFBE74A8A4}"/>
              </a:ext>
            </a:extLst>
          </p:cNvPr>
          <p:cNvSpPr/>
          <p:nvPr/>
        </p:nvSpPr>
        <p:spPr>
          <a:xfrm>
            <a:off x="456659" y="246943"/>
            <a:ext cx="6095999"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5BB5EA-D2F6-973E-53BA-8C15C92EE9B3}"/>
              </a:ext>
            </a:extLst>
          </p:cNvPr>
          <p:cNvSpPr/>
          <p:nvPr/>
        </p:nvSpPr>
        <p:spPr>
          <a:xfrm>
            <a:off x="4629662" y="4266711"/>
            <a:ext cx="3770191" cy="1323439"/>
          </a:xfrm>
          <a:prstGeom prst="rect">
            <a:avLst/>
          </a:prstGeom>
        </p:spPr>
        <p:txBody>
          <a:bodyPr wrap="square">
            <a:spAutoFit/>
          </a:bodyPr>
          <a:lstStyle/>
          <a:p>
            <a:pPr algn="just"/>
            <a:r>
              <a:rPr lang="en-US" sz="2000" b="1" dirty="0">
                <a:solidFill>
                  <a:schemeClr val="tx1">
                    <a:lumMod val="75000"/>
                    <a:lumOff val="25000"/>
                  </a:schemeClr>
                </a:solidFill>
                <a:latin typeface="Segoe UI" panose="020B0502040204020203" pitchFamily="34" charset="0"/>
                <a:cs typeface="Segoe UI" panose="020B0502040204020203" pitchFamily="34" charset="0"/>
              </a:rPr>
              <a:t>Improvement from Naïve linear regression baseline</a:t>
            </a:r>
          </a:p>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(LGBM_RMSLE/</a:t>
            </a:r>
            <a:r>
              <a:rPr lang="en-US" sz="2000" b="0" dirty="0" err="1">
                <a:solidFill>
                  <a:schemeClr val="tx1">
                    <a:lumMod val="75000"/>
                    <a:lumOff val="25000"/>
                  </a:schemeClr>
                </a:solidFill>
                <a:latin typeface="Segoe UI" panose="020B0502040204020203" pitchFamily="34" charset="0"/>
                <a:cs typeface="Segoe UI" panose="020B0502040204020203" pitchFamily="34" charset="0"/>
              </a:rPr>
              <a:t>Naïve_RMSLE</a:t>
            </a:r>
            <a:r>
              <a:rPr lang="en-US" sz="2000" b="0" dirty="0">
                <a:solidFill>
                  <a:schemeClr val="tx1">
                    <a:lumMod val="75000"/>
                    <a:lumOff val="25000"/>
                  </a:schemeClr>
                </a:solidFill>
                <a:latin typeface="Segoe UI" panose="020B0502040204020203" pitchFamily="34" charset="0"/>
                <a:cs typeface="Segoe UI" panose="020B0502040204020203" pitchFamily="34" charset="0"/>
              </a:rPr>
              <a:t>)% = </a:t>
            </a:r>
            <a:r>
              <a:rPr lang="en-US" sz="2000" b="1" dirty="0">
                <a:solidFill>
                  <a:schemeClr val="accent6"/>
                </a:solidFill>
                <a:latin typeface="Segoe UI" panose="020B0502040204020203" pitchFamily="34" charset="0"/>
                <a:cs typeface="Segoe UI" panose="020B0502040204020203" pitchFamily="34" charset="0"/>
              </a:rPr>
              <a:t>85.26% YES </a:t>
            </a:r>
          </a:p>
        </p:txBody>
      </p:sp>
      <p:pic>
        <p:nvPicPr>
          <p:cNvPr id="31" name="Picture 30" descr="A picture containing text, tableware, clipart, dishware&#10;&#10;Description automatically generated">
            <a:extLst>
              <a:ext uri="{FF2B5EF4-FFF2-40B4-BE49-F238E27FC236}">
                <a16:creationId xmlns:a16="http://schemas.microsoft.com/office/drawing/2014/main" id="{C37D3333-4F09-58E1-C40B-FBEC055E7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3172">
            <a:off x="6324233" y="2966572"/>
            <a:ext cx="3843504" cy="1115465"/>
          </a:xfrm>
          <a:prstGeom prst="rect">
            <a:avLst/>
          </a:prstGeom>
        </p:spPr>
      </p:pic>
      <p:cxnSp>
        <p:nvCxnSpPr>
          <p:cNvPr id="33" name="Straight Arrow Connector 32">
            <a:extLst>
              <a:ext uri="{FF2B5EF4-FFF2-40B4-BE49-F238E27FC236}">
                <a16:creationId xmlns:a16="http://schemas.microsoft.com/office/drawing/2014/main" id="{26DC435C-D5CA-1E61-229E-E6E2CE39BCB1}"/>
              </a:ext>
            </a:extLst>
          </p:cNvPr>
          <p:cNvCxnSpPr>
            <a:stCxn id="31" idx="0"/>
          </p:cNvCxnSpPr>
          <p:nvPr/>
        </p:nvCxnSpPr>
        <p:spPr>
          <a:xfrm flipV="1">
            <a:off x="8617148" y="2357577"/>
            <a:ext cx="689710" cy="7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34" name="Picture 2" descr="SAP Data Intelligence - CALEO">
            <a:extLst>
              <a:ext uri="{FF2B5EF4-FFF2-40B4-BE49-F238E27FC236}">
                <a16:creationId xmlns:a16="http://schemas.microsoft.com/office/drawing/2014/main" id="{29B94BBC-C10C-7302-7DB0-0ABAD3E2B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93878">
            <a:off x="8746550" y="983555"/>
            <a:ext cx="2237750" cy="22377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AP Data Intelligence Cloud | Cloud | SAP Store">
            <a:extLst>
              <a:ext uri="{FF2B5EF4-FFF2-40B4-BE49-F238E27FC236}">
                <a16:creationId xmlns:a16="http://schemas.microsoft.com/office/drawing/2014/main" id="{79E085A4-CE88-1630-CDF1-43A7FDF23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09170">
            <a:off x="9655830" y="2973832"/>
            <a:ext cx="504887" cy="4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01872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FD1CDB41-89CD-4259-B67B-1A801F0D993E}"/>
              </a:ext>
            </a:extLst>
          </p:cNvPr>
          <p:cNvSpPr>
            <a:spLocks noGrp="1"/>
          </p:cNvSpPr>
          <p:nvPr>
            <p:ph type="title"/>
          </p:nvPr>
        </p:nvSpPr>
        <p:spPr/>
        <p:txBody>
          <a:bodyPr/>
          <a:lstStyle/>
          <a:p>
            <a:r>
              <a:rPr kumimoji="0" lang="en-US" sz="7200" b="1"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thank </a:t>
            </a:r>
            <a:r>
              <a:rPr kumimoji="0" lang="en-US" sz="7200" b="0"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you</a:t>
            </a:r>
            <a:endParaRPr lang="en-GB" sz="6600" b="0" dirty="0">
              <a:solidFill>
                <a:srgbClr val="000000"/>
              </a:solidFill>
            </a:endParaRPr>
          </a:p>
        </p:txBody>
      </p:sp>
      <p:pic>
        <p:nvPicPr>
          <p:cNvPr id="6" name="Bildplatzhalter 5" descr="Ein Bild, das Person enthält.&#10;&#10;Automatisch generierte Beschreibung">
            <a:extLst>
              <a:ext uri="{FF2B5EF4-FFF2-40B4-BE49-F238E27FC236}">
                <a16:creationId xmlns:a16="http://schemas.microsoft.com/office/drawing/2014/main" id="{B1E3F394-0F52-4824-8D41-CCDA286213E7}"/>
              </a:ext>
            </a:extLst>
          </p:cNvPr>
          <p:cNvPicPr>
            <a:picLocks noGrp="1"/>
          </p:cNvPicPr>
          <p:nvPr>
            <p:ph type="pic" sz="quarter" idx="12"/>
          </p:nvPr>
        </p:nvPicPr>
        <p:blipFill rotWithShape="1">
          <a:blip r:embed="rId2"/>
          <a:srcRect l="22018" t="1246" r="35103" b="1619"/>
          <a:stretch/>
        </p:blipFill>
        <p:spPr>
          <a:xfrm>
            <a:off x="0" y="0"/>
            <a:ext cx="4535488" cy="6858000"/>
          </a:xfrm>
          <a:prstGeom prst="rect">
            <a:avLst/>
          </a:prstGeom>
        </p:spPr>
      </p:pic>
    </p:spTree>
    <p:extLst>
      <p:ext uri="{BB962C8B-B14F-4D97-AF65-F5344CB8AC3E}">
        <p14:creationId xmlns:p14="http://schemas.microsoft.com/office/powerpoint/2010/main" val="214464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his arms crossed&#10;&#10;Description automatically generated with medium confidence">
            <a:extLst>
              <a:ext uri="{FF2B5EF4-FFF2-40B4-BE49-F238E27FC236}">
                <a16:creationId xmlns:a16="http://schemas.microsoft.com/office/drawing/2014/main" id="{C768E7E4-51A5-566A-384C-FBE050AC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0002"/>
            <a:ext cx="4281101" cy="4281101"/>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5A5EF632-152A-36B4-3D84-0C6059EA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08" y="1246304"/>
            <a:ext cx="4114800" cy="4114800"/>
          </a:xfrm>
          <a:prstGeom prst="rect">
            <a:avLst/>
          </a:prstGeom>
        </p:spPr>
      </p:pic>
      <p:sp>
        <p:nvSpPr>
          <p:cNvPr id="2" name="object 2"/>
          <p:cNvSpPr txBox="1">
            <a:spLocks noGrp="1"/>
          </p:cNvSpPr>
          <p:nvPr>
            <p:ph type="title"/>
          </p:nvPr>
        </p:nvSpPr>
        <p:spPr>
          <a:xfrm>
            <a:off x="539300" y="386969"/>
            <a:ext cx="5099500" cy="566822"/>
          </a:xfrm>
          <a:prstGeom prst="rect">
            <a:avLst/>
          </a:prstGeom>
        </p:spPr>
        <p:txBody>
          <a:bodyPr vert="horz" wrap="square" lIns="0" tIns="12700" rIns="0" bIns="0" rtlCol="0">
            <a:spAutoFit/>
          </a:bodyPr>
          <a:lstStyle/>
          <a:p>
            <a:pPr marL="12700">
              <a:lnSpc>
                <a:spcPct val="100000"/>
              </a:lnSpc>
              <a:spcBef>
                <a:spcPts val="100"/>
              </a:spcBef>
            </a:pPr>
            <a:r>
              <a:rPr dirty="0"/>
              <a:t>Meet</a:t>
            </a:r>
            <a:r>
              <a:rPr spc="-65" dirty="0"/>
              <a:t> </a:t>
            </a:r>
            <a:r>
              <a:rPr dirty="0"/>
              <a:t>the</a:t>
            </a:r>
            <a:r>
              <a:rPr spc="-60" dirty="0"/>
              <a:t> </a:t>
            </a:r>
            <a:r>
              <a:rPr lang="en-US" spc="-80" dirty="0"/>
              <a:t>UCI AQ</a:t>
            </a:r>
            <a:r>
              <a:rPr spc="-60" dirty="0"/>
              <a:t> </a:t>
            </a:r>
            <a:r>
              <a:rPr spc="-555" dirty="0"/>
              <a:t>T</a:t>
            </a:r>
            <a:r>
              <a:rPr spc="10" dirty="0"/>
              <a:t>e</a:t>
            </a:r>
            <a:r>
              <a:rPr spc="5" dirty="0"/>
              <a:t>a</a:t>
            </a:r>
            <a:r>
              <a:rPr spc="10" dirty="0"/>
              <a:t>m!</a:t>
            </a:r>
          </a:p>
        </p:txBody>
      </p:sp>
      <p:sp>
        <p:nvSpPr>
          <p:cNvPr id="4" name="object 4"/>
          <p:cNvSpPr txBox="1"/>
          <p:nvPr/>
        </p:nvSpPr>
        <p:spPr>
          <a:xfrm>
            <a:off x="3048000" y="2007607"/>
            <a:ext cx="3250809" cy="2259593"/>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Rodrigo Franco</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Paraguay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 Industry</a:t>
            </a:r>
            <a:r>
              <a:rPr sz="1800" spc="-10" dirty="0">
                <a:solidFill>
                  <a:srgbClr val="585858"/>
                </a:solidFill>
                <a:latin typeface="Segoe UI"/>
                <a:cs typeface="Segoe UI"/>
              </a:rPr>
              <a:t>: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a:t>
            </a:r>
            <a:endParaRPr sz="1800" dirty="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4</a:t>
            </a:fld>
            <a:endParaRPr spc="-50" dirty="0"/>
          </a:p>
        </p:txBody>
      </p:sp>
      <p:sp>
        <p:nvSpPr>
          <p:cNvPr id="22" name="object 4">
            <a:extLst>
              <a:ext uri="{FF2B5EF4-FFF2-40B4-BE49-F238E27FC236}">
                <a16:creationId xmlns:a16="http://schemas.microsoft.com/office/drawing/2014/main" id="{47E087C4-4463-8EA6-D33E-8E0FA5ECA175}"/>
              </a:ext>
            </a:extLst>
          </p:cNvPr>
          <p:cNvSpPr txBox="1"/>
          <p:nvPr/>
        </p:nvSpPr>
        <p:spPr>
          <a:xfrm>
            <a:off x="8153400" y="2035408"/>
            <a:ext cx="3250809" cy="2536592"/>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Gunnar David</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Germany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a:t>
            </a:r>
            <a:r>
              <a:rPr sz="1800" spc="-90" dirty="0">
                <a:solidFill>
                  <a:srgbClr val="585858"/>
                </a:solidFill>
                <a:latin typeface="Segoe UI"/>
                <a:cs typeface="Segoe UI"/>
              </a:rPr>
              <a:t> </a:t>
            </a:r>
            <a:r>
              <a:rPr sz="1800" spc="-10" dirty="0">
                <a:solidFill>
                  <a:srgbClr val="585858"/>
                </a:solidFill>
                <a:latin typeface="Segoe UI"/>
                <a:cs typeface="Segoe UI"/>
              </a:rPr>
              <a:t>Industry: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 R, JavaScript, HTML5 &amp; CSS3</a:t>
            </a:r>
            <a:endParaRPr sz="1800" dirty="0">
              <a:latin typeface="Segoe UI"/>
              <a:cs typeface="Segoe UI"/>
            </a:endParaRPr>
          </a:p>
        </p:txBody>
      </p:sp>
    </p:spTree>
    <p:extLst>
      <p:ext uri="{BB962C8B-B14F-4D97-AF65-F5344CB8AC3E}">
        <p14:creationId xmlns:p14="http://schemas.microsoft.com/office/powerpoint/2010/main" val="353152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3750" y="764071"/>
            <a:ext cx="7004500" cy="1674817"/>
          </a:xfrm>
          <a:prstGeom prst="rect">
            <a:avLst/>
          </a:prstGeom>
        </p:spPr>
        <p:txBody>
          <a:bodyPr vert="horz" wrap="square" lIns="0" tIns="12700" rIns="0" bIns="0" rtlCol="0">
            <a:spAutoFit/>
          </a:bodyPr>
          <a:lstStyle/>
          <a:p>
            <a:pPr marL="12700" algn="ctr">
              <a:lnSpc>
                <a:spcPct val="100000"/>
              </a:lnSpc>
              <a:spcBef>
                <a:spcPts val="100"/>
              </a:spcBef>
            </a:pPr>
            <a:r>
              <a:rPr lang="en-US" b="1" dirty="0"/>
              <a:t>Friday, the 09</a:t>
            </a:r>
            <a:r>
              <a:rPr lang="en-US" b="1" baseline="30000" dirty="0"/>
              <a:t>th</a:t>
            </a:r>
            <a:r>
              <a:rPr lang="en-US" b="1" dirty="0"/>
              <a:t> of September</a:t>
            </a:r>
            <a:br>
              <a:rPr lang="en-US" b="1" dirty="0"/>
            </a:br>
            <a:r>
              <a:rPr lang="en-US" b="1" dirty="0"/>
              <a:t>Time:  12:15 – 12:30 CEST</a:t>
            </a:r>
            <a:br>
              <a:rPr lang="en-US" b="1" dirty="0"/>
            </a:br>
            <a:r>
              <a:rPr lang="en-US" b="1" dirty="0"/>
              <a:t>[Click] </a:t>
            </a:r>
            <a:r>
              <a:rPr lang="en-US" b="1" dirty="0">
                <a:hlinkClick r:id="rId2"/>
              </a:rPr>
              <a:t>Zoom Call</a:t>
            </a:r>
            <a:endParaRPr b="1" spc="10" dirty="0"/>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5</a:t>
            </a:fld>
            <a:endParaRPr spc="-50" dirty="0"/>
          </a:p>
        </p:txBody>
      </p:sp>
      <p:pic>
        <p:nvPicPr>
          <p:cNvPr id="5" name="Picture 4" descr="Icon&#10;&#10;Description automatically generated">
            <a:extLst>
              <a:ext uri="{FF2B5EF4-FFF2-40B4-BE49-F238E27FC236}">
                <a16:creationId xmlns:a16="http://schemas.microsoft.com/office/drawing/2014/main" id="{686FD2D8-B9D1-A9B3-90BA-3D5D8FBA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28800"/>
            <a:ext cx="4876800" cy="4876800"/>
          </a:xfrm>
          <a:prstGeom prst="rect">
            <a:avLst/>
          </a:prstGeom>
        </p:spPr>
      </p:pic>
    </p:spTree>
    <p:extLst>
      <p:ext uri="{BB962C8B-B14F-4D97-AF65-F5344CB8AC3E}">
        <p14:creationId xmlns:p14="http://schemas.microsoft.com/office/powerpoint/2010/main" val="94301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534738"/>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Define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7</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882E403E-DDB8-ADFC-ADDB-690746F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19" y="2249433"/>
            <a:ext cx="10590362" cy="1941567"/>
          </a:xfrm>
          <a:prstGeom prst="rect">
            <a:avLst/>
          </a:prstGeom>
        </p:spPr>
      </p:pic>
    </p:spTree>
    <p:extLst>
      <p:ext uri="{BB962C8B-B14F-4D97-AF65-F5344CB8AC3E}">
        <p14:creationId xmlns:p14="http://schemas.microsoft.com/office/powerpoint/2010/main" val="164781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8</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 </a:t>
            </a:r>
            <a:r>
              <a:rPr lang="en-US" dirty="0" err="1"/>
              <a:t>Cont</a:t>
            </a:r>
            <a:r>
              <a:rPr lang="en-US" dirty="0"/>
              <a:t>`</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5" name="Picture 4" descr="Text, letter&#10;&#10;Description automatically generated">
            <a:extLst>
              <a:ext uri="{FF2B5EF4-FFF2-40B4-BE49-F238E27FC236}">
                <a16:creationId xmlns:a16="http://schemas.microsoft.com/office/drawing/2014/main" id="{9476CC04-7770-71AF-A9F0-C288475E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21966"/>
            <a:ext cx="7396684" cy="5716449"/>
          </a:xfrm>
          <a:prstGeom prst="rect">
            <a:avLst/>
          </a:prstGeom>
        </p:spPr>
      </p:pic>
    </p:spTree>
    <p:extLst>
      <p:ext uri="{BB962C8B-B14F-4D97-AF65-F5344CB8AC3E}">
        <p14:creationId xmlns:p14="http://schemas.microsoft.com/office/powerpoint/2010/main" val="1623027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9</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iKOGKKmT_qmtTWjqb8NG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4765</TotalTime>
  <Words>2125</Words>
  <Application>Microsoft Macintosh PowerPoint</Application>
  <PresentationFormat>Widescreen</PresentationFormat>
  <Paragraphs>244</Paragraphs>
  <Slides>33</Slides>
  <Notes>2</Notes>
  <HiddenSlides>10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7" baseType="lpstr">
      <vt:lpstr>Yu Gothic Light</vt:lpstr>
      <vt:lpstr>Arial</vt:lpstr>
      <vt:lpstr>Avenir Next LT Pro</vt:lpstr>
      <vt:lpstr>Calibri</vt:lpstr>
      <vt:lpstr>Impact</vt:lpstr>
      <vt:lpstr>Segoe UI</vt:lpstr>
      <vt:lpstr>Segoe UI Light</vt:lpstr>
      <vt:lpstr>Segoe UI Semilight</vt:lpstr>
      <vt:lpstr>Slack-Lato</vt:lpstr>
      <vt:lpstr>Times New Roman</vt:lpstr>
      <vt:lpstr>Wingdings</vt:lpstr>
      <vt:lpstr>Office Theme</vt:lpstr>
      <vt:lpstr>think-cell Slide</vt:lpstr>
      <vt:lpstr>think-cell Folie</vt:lpstr>
      <vt:lpstr>UCI AIR QUALITY UNIVARIATE LINEAR REGRESSION MODELLING</vt:lpstr>
      <vt:lpstr>AIR QUALITY UNIVARIATE AND MULTIVARIATE PREDICTION WITH DEEP LEARNING CNN-LSTM-ML</vt:lpstr>
      <vt:lpstr>PowerPoint Presentation</vt:lpstr>
      <vt:lpstr>Meet the UCI AQ Team!</vt:lpstr>
      <vt:lpstr>Friday, the 09th of September Time:  12:15 – 12:30 CEST [Click] Zoom Call</vt:lpstr>
      <vt:lpstr>Green Belt Tollgate Review</vt:lpstr>
      <vt:lpstr>Development Specification</vt:lpstr>
      <vt:lpstr>Development Specification Cont`</vt:lpstr>
      <vt:lpstr>Contents</vt:lpstr>
      <vt:lpstr>Project Overview</vt:lpstr>
      <vt:lpstr>Overview BIG Questions </vt:lpstr>
      <vt:lpstr>Introduction to the Research</vt:lpstr>
      <vt:lpstr>Introduction to the Research</vt:lpstr>
      <vt:lpstr>Smart Objective</vt:lpstr>
      <vt:lpstr>PowerPoint Presentation</vt:lpstr>
      <vt:lpstr>Our analysis focuses on all 5 measures and 13 dimensions derived from UCI AQ df, combined with 3 exogenous factors</vt:lpstr>
      <vt:lpstr>PowerPoint Presentation</vt:lpstr>
      <vt:lpstr>PowerPoint Presentation</vt:lpstr>
      <vt:lpstr>Reference Measurement on Detector</vt:lpstr>
      <vt:lpstr>Sensors Measurement on the Detector</vt:lpstr>
      <vt:lpstr>Exogenous Variables</vt:lpstr>
      <vt:lpstr>Humans are very sensitive to humidity</vt:lpstr>
      <vt:lpstr>Relative Humidity is inverse correlated with temperature</vt:lpstr>
      <vt:lpstr>Relation between relative humidity and temperature  </vt:lpstr>
      <vt:lpstr>Summary of RH in relation to AQ</vt:lpstr>
      <vt:lpstr>PowerPoint Presentation</vt:lpstr>
      <vt:lpstr>We used Python for analysis and Seaborn for visualization</vt:lpstr>
      <vt:lpstr>Naïve Linear Regression Modell</vt:lpstr>
      <vt:lpstr>Naïve Linear Regression Modell Cont`</vt:lpstr>
      <vt:lpstr>LightGBM (Microsoft) Regression Modell</vt:lpstr>
      <vt:lpstr>Decision on Champion Model</vt:lpstr>
      <vt:lpstr>Deployment on SAP Data Intelligence</vt:lpstr>
      <vt:lpstr>thank you</vt:lpstr>
    </vt:vector>
  </TitlesOfParts>
  <Manager>Rodrigo Franco, Gunnar David</Manager>
  <Company>Ironhack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UCI Air Quality Univariant and Multivariant Study</dc:title>
  <dc:subject>Air Quality, ML, DL (tensorflow/ keras)</dc:subject>
  <dc:creator>Mohrbeck, Otje ext. /BDF HAM;Gunnar.David@Beiersdorf.com</dc:creator>
  <cp:keywords/>
  <dc:description>Optimized for PowerPoint 2016</dc:description>
  <cp:lastModifiedBy>#GUNNAR DAVID#</cp:lastModifiedBy>
  <cp:revision>23</cp:revision>
  <dcterms:created xsi:type="dcterms:W3CDTF">2022-09-06T19:25:39Z</dcterms:created>
  <dcterms:modified xsi:type="dcterms:W3CDTF">2022-09-15T03:42:09Z</dcterms:modified>
  <cp:category>regression, XGBoost, lightGBM, DNN 3-layer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0x0101005683774892D934459424F932D465DA2E</vt:lpwstr>
  </property>
  <property fmtid="{D5CDD505-2E9C-101B-9397-08002B2CF9AE}" pid="3" name="Created">
    <vt:filetime>2020-06-09T10:00:00Z</vt:filetime>
  </property>
  <property fmtid="{D5CDD505-2E9C-101B-9397-08002B2CF9AE}" pid="4" name="Creator">
    <vt:lpwstr>Acrobat PDFMaker 20 for PowerPoint</vt:lpwstr>
  </property>
  <property fmtid="{D5CDD505-2E9C-101B-9397-08002B2CF9AE}" pid="5" name="LastSaved">
    <vt:filetime>2022-09-06T10:00:00Z</vt:filetime>
  </property>
  <property fmtid="{D5CDD505-2E9C-101B-9397-08002B2CF9AE}" pid="6" name="Producer">
    <vt:lpwstr>Adobe PDF Library 20.9.95</vt:lpwstr>
  </property>
</Properties>
</file>